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bril Fatface" panose="02000503000000020003" pitchFamily="2" charset="0"/>
      <p:regular r:id="rId19"/>
    </p:embeddedFont>
    <p:embeddedFont>
      <p:font typeface="Feeling Passionate" panose="020B0604020202020204" charset="0"/>
      <p:regular r:id="rId20"/>
    </p:embeddedFont>
    <p:embeddedFont>
      <p:font typeface="Lovelo" panose="020B0604020202020204" charset="0"/>
      <p:regular r:id="rId21"/>
    </p:embeddedFont>
    <p:embeddedFont>
      <p:font typeface="Mokoto" panose="020B0604020202020204" charset="0"/>
      <p:regular r:id="rId22"/>
    </p:embeddedFont>
    <p:embeddedFont>
      <p:font typeface="Open Sans Bold" panose="020B0604020202020204" charset="0"/>
      <p:regular r:id="rId23"/>
    </p:embeddedFont>
    <p:embeddedFont>
      <p:font typeface="Poppins" panose="00000500000000000000" pitchFamily="2" charset="0"/>
      <p:regular r:id="rId24"/>
    </p:embeddedFont>
    <p:embeddedFont>
      <p:font typeface="Poppins Bold" panose="00000800000000000000" charset="0"/>
      <p:regular r:id="rId25"/>
    </p:embeddedFont>
    <p:embeddedFont>
      <p:font typeface="RQND Pro Wide" panose="020B0604020202020204" charset="0"/>
      <p:regular r:id="rId26"/>
    </p:embeddedFont>
    <p:embeddedFont>
      <p:font typeface="Tex Gyre Bonum" panose="020B0604020202020204" charset="0"/>
      <p:regular r:id="rId27"/>
    </p:embeddedFont>
    <p:embeddedFont>
      <p:font typeface="Tex Gyre Bonum Bold" panose="020B0604020202020204" charset="0"/>
      <p:regular r:id="rId28"/>
    </p:embeddedFont>
    <p:embeddedFont>
      <p:font typeface="Tex Gyre Pagella" panose="020B0604020202020204" charset="0"/>
      <p:regular r:id="rId29"/>
    </p:embeddedFont>
    <p:embeddedFont>
      <p:font typeface="Tex Gyre Pagella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55.png"/><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46.png"/><Relationship Id="rId5" Type="http://schemas.openxmlformats.org/officeDocument/2006/relationships/image" Target="../media/image58.png"/><Relationship Id="rId4" Type="http://schemas.openxmlformats.org/officeDocument/2006/relationships/image" Target="../media/image57.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0.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oleObject" Target="../embeddings/oleObject3.bin"/><Relationship Id="rId5" Type="http://schemas.openxmlformats.org/officeDocument/2006/relationships/image" Target="../media/image47.png"/><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gif"/><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4.png"/><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sv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1.png"/><Relationship Id="rId5" Type="http://schemas.openxmlformats.org/officeDocument/2006/relationships/oleObject" Target="../embeddings/oleObject1.bin"/><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oleObject" Target="../embeddings/oleObject2.bin"/><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112576.089"/>
                </p14:media>
              </p:ext>
            </p:extLst>
          </p:nvPr>
        </p:nvPicPr>
        <p:blipFill>
          <a:blip r:embed="rId4"/>
          <a:srcRect/>
          <a:stretch>
            <a:fillRect/>
          </a:stretch>
        </p:blipFill>
        <p:spPr>
          <a:xfrm>
            <a:off x="0" y="0"/>
            <a:ext cx="18288000" cy="10287000"/>
          </a:xfrm>
          <a:prstGeom prst="rect">
            <a:avLst/>
          </a:prstGeom>
        </p:spPr>
      </p:pic>
      <p:grpSp>
        <p:nvGrpSpPr>
          <p:cNvPr id="3" name="Group 3"/>
          <p:cNvGrpSpPr/>
          <p:nvPr/>
        </p:nvGrpSpPr>
        <p:grpSpPr>
          <a:xfrm>
            <a:off x="5768998" y="3010714"/>
            <a:ext cx="6750003" cy="4265572"/>
            <a:chOff x="0" y="0"/>
            <a:chExt cx="10048482" cy="6350000"/>
          </a:xfrm>
        </p:grpSpPr>
        <p:sp>
          <p:nvSpPr>
            <p:cNvPr id="4" name="Freeform 4"/>
            <p:cNvSpPr/>
            <p:nvPr/>
          </p:nvSpPr>
          <p:spPr>
            <a:xfrm>
              <a:off x="-12700" y="-12700"/>
              <a:ext cx="10073883" cy="6375400"/>
            </a:xfrm>
            <a:custGeom>
              <a:avLst/>
              <a:gdLst/>
              <a:ahLst/>
              <a:cxnLst/>
              <a:rect l="l" t="t" r="r" b="b"/>
              <a:pathLst>
                <a:path w="10073883" h="6375400">
                  <a:moveTo>
                    <a:pt x="9211552" y="0"/>
                  </a:moveTo>
                  <a:lnTo>
                    <a:pt x="862330" y="0"/>
                  </a:lnTo>
                  <a:cubicBezTo>
                    <a:pt x="389890" y="0"/>
                    <a:pt x="0" y="389890"/>
                    <a:pt x="0" y="862330"/>
                  </a:cubicBezTo>
                  <a:lnTo>
                    <a:pt x="0" y="5513070"/>
                  </a:lnTo>
                  <a:cubicBezTo>
                    <a:pt x="0" y="5985510"/>
                    <a:pt x="389890" y="6375400"/>
                    <a:pt x="862330" y="6375400"/>
                  </a:cubicBezTo>
                  <a:lnTo>
                    <a:pt x="9211552" y="6375400"/>
                  </a:lnTo>
                  <a:cubicBezTo>
                    <a:pt x="9683993" y="6375400"/>
                    <a:pt x="10073883" y="5985510"/>
                    <a:pt x="10073883" y="5513070"/>
                  </a:cubicBezTo>
                  <a:lnTo>
                    <a:pt x="10073883" y="862330"/>
                  </a:lnTo>
                  <a:cubicBezTo>
                    <a:pt x="10073882" y="389890"/>
                    <a:pt x="9683992" y="0"/>
                    <a:pt x="9211552" y="0"/>
                  </a:cubicBezTo>
                  <a:close/>
                  <a:moveTo>
                    <a:pt x="9883382" y="927100"/>
                  </a:moveTo>
                  <a:lnTo>
                    <a:pt x="9883382" y="5513070"/>
                  </a:lnTo>
                  <a:cubicBezTo>
                    <a:pt x="9883382" y="5880100"/>
                    <a:pt x="9578582" y="6184900"/>
                    <a:pt x="9211552" y="6184900"/>
                  </a:cubicBezTo>
                  <a:lnTo>
                    <a:pt x="862330" y="6184900"/>
                  </a:lnTo>
                  <a:cubicBezTo>
                    <a:pt x="495300" y="6184900"/>
                    <a:pt x="190500" y="5880100"/>
                    <a:pt x="190500" y="5513070"/>
                  </a:cubicBezTo>
                  <a:lnTo>
                    <a:pt x="190500" y="862330"/>
                  </a:lnTo>
                  <a:cubicBezTo>
                    <a:pt x="190500" y="495300"/>
                    <a:pt x="495300" y="190500"/>
                    <a:pt x="862330" y="190500"/>
                  </a:cubicBezTo>
                  <a:lnTo>
                    <a:pt x="9211552" y="190500"/>
                  </a:lnTo>
                  <a:cubicBezTo>
                    <a:pt x="9578582" y="190500"/>
                    <a:pt x="9883382" y="495300"/>
                    <a:pt x="9883382" y="862330"/>
                  </a:cubicBezTo>
                  <a:lnTo>
                    <a:pt x="9883382" y="927100"/>
                  </a:lnTo>
                  <a:close/>
                </a:path>
              </a:pathLst>
            </a:custGeom>
            <a:solidFill>
              <a:srgbClr val="223B54"/>
            </a:solidFill>
          </p:spPr>
        </p:sp>
      </p:grpSp>
      <p:sp>
        <p:nvSpPr>
          <p:cNvPr id="5" name="Freeform 5"/>
          <p:cNvSpPr/>
          <p:nvPr/>
        </p:nvSpPr>
        <p:spPr>
          <a:xfrm>
            <a:off x="6155084" y="3297168"/>
            <a:ext cx="5936818" cy="3887342"/>
          </a:xfrm>
          <a:custGeom>
            <a:avLst/>
            <a:gdLst/>
            <a:ahLst/>
            <a:cxnLst/>
            <a:rect l="l" t="t" r="r" b="b"/>
            <a:pathLst>
              <a:path w="5936818" h="3887342">
                <a:moveTo>
                  <a:pt x="0" y="0"/>
                </a:moveTo>
                <a:lnTo>
                  <a:pt x="5936818" y="0"/>
                </a:lnTo>
                <a:lnTo>
                  <a:pt x="5936818" y="3887342"/>
                </a:lnTo>
                <a:lnTo>
                  <a:pt x="0" y="38873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153955" y="3926837"/>
            <a:ext cx="12230116" cy="2685155"/>
          </a:xfrm>
          <a:prstGeom prst="rect">
            <a:avLst/>
          </a:prstGeom>
        </p:spPr>
        <p:txBody>
          <a:bodyPr lIns="0" tIns="0" rIns="0" bIns="0" rtlCol="0" anchor="t">
            <a:spAutoFit/>
          </a:bodyPr>
          <a:lstStyle/>
          <a:p>
            <a:pPr algn="ctr">
              <a:lnSpc>
                <a:spcPts val="5240"/>
              </a:lnSpc>
            </a:pPr>
            <a:r>
              <a:rPr lang="en-US" sz="4897" spc="-63">
                <a:solidFill>
                  <a:srgbClr val="FFFFFF"/>
                </a:solidFill>
                <a:latin typeface="Abril Fatface"/>
                <a:ea typeface="Abril Fatface"/>
                <a:cs typeface="Abril Fatface"/>
                <a:sym typeface="Abril Fatface"/>
              </a:rPr>
              <a:t>TOPIC:</a:t>
            </a:r>
          </a:p>
          <a:p>
            <a:pPr algn="ctr">
              <a:lnSpc>
                <a:spcPts val="5240"/>
              </a:lnSpc>
            </a:pPr>
            <a:r>
              <a:rPr lang="en-US" sz="4897" spc="-63">
                <a:solidFill>
                  <a:srgbClr val="FFFFFF"/>
                </a:solidFill>
                <a:latin typeface="Abril Fatface"/>
                <a:ea typeface="Abril Fatface"/>
                <a:cs typeface="Abril Fatface"/>
                <a:sym typeface="Abril Fatface"/>
              </a:rPr>
              <a:t>AIR QUALITY MONITORING AND FORECASTING</a:t>
            </a:r>
          </a:p>
          <a:p>
            <a:pPr algn="ctr">
              <a:lnSpc>
                <a:spcPts val="5240"/>
              </a:lnSpc>
            </a:pPr>
            <a:endParaRPr lang="en-US" sz="4897" spc="-63">
              <a:solidFill>
                <a:srgbClr val="FFFFFF"/>
              </a:solidFill>
              <a:latin typeface="Abril Fatface"/>
              <a:ea typeface="Abril Fatface"/>
              <a:cs typeface="Abril Fatface"/>
              <a:sym typeface="Abril Fatface"/>
            </a:endParaRPr>
          </a:p>
        </p:txBody>
      </p:sp>
      <p:sp>
        <p:nvSpPr>
          <p:cNvPr id="7" name="TextBox 7"/>
          <p:cNvSpPr txBox="1"/>
          <p:nvPr/>
        </p:nvSpPr>
        <p:spPr>
          <a:xfrm>
            <a:off x="5611774" y="7647761"/>
            <a:ext cx="7093063" cy="770795"/>
          </a:xfrm>
          <a:prstGeom prst="rect">
            <a:avLst/>
          </a:prstGeom>
        </p:spPr>
        <p:txBody>
          <a:bodyPr lIns="0" tIns="0" rIns="0" bIns="0" rtlCol="0" anchor="t">
            <a:spAutoFit/>
          </a:bodyPr>
          <a:lstStyle/>
          <a:p>
            <a:pPr algn="ctr">
              <a:lnSpc>
                <a:spcPts val="3039"/>
              </a:lnSpc>
            </a:pPr>
            <a:r>
              <a:rPr lang="en-US" sz="2840" spc="-36">
                <a:solidFill>
                  <a:srgbClr val="FFFFFF"/>
                </a:solidFill>
                <a:latin typeface="Abril Fatface"/>
                <a:ea typeface="Abril Fatface"/>
                <a:cs typeface="Abril Fatface"/>
                <a:sym typeface="Abril Fatface"/>
              </a:rPr>
              <a:t>BY CHARAN  SB</a:t>
            </a:r>
          </a:p>
          <a:p>
            <a:pPr algn="ctr">
              <a:lnSpc>
                <a:spcPts val="3039"/>
              </a:lnSpc>
            </a:pPr>
            <a:r>
              <a:rPr lang="en-US" sz="2840" spc="-36">
                <a:solidFill>
                  <a:srgbClr val="FFFFFF"/>
                </a:solidFill>
                <a:latin typeface="Abril Fatface"/>
                <a:ea typeface="Abril Fatface"/>
                <a:cs typeface="Abril Fatface"/>
                <a:sym typeface="Abril Fatface"/>
              </a:rPr>
              <a:t>27PG00072</a:t>
            </a:r>
          </a:p>
        </p:txBody>
      </p:sp>
      <p:sp>
        <p:nvSpPr>
          <p:cNvPr id="8" name="TextBox 8"/>
          <p:cNvSpPr txBox="1"/>
          <p:nvPr/>
        </p:nvSpPr>
        <p:spPr>
          <a:xfrm>
            <a:off x="3153955" y="2156432"/>
            <a:ext cx="12008700" cy="518388"/>
          </a:xfrm>
          <a:prstGeom prst="rect">
            <a:avLst/>
          </a:prstGeom>
        </p:spPr>
        <p:txBody>
          <a:bodyPr lIns="0" tIns="0" rIns="0" bIns="0" rtlCol="0" anchor="t">
            <a:spAutoFit/>
          </a:bodyPr>
          <a:lstStyle/>
          <a:p>
            <a:pPr algn="ctr">
              <a:lnSpc>
                <a:spcPts val="3907"/>
              </a:lnSpc>
            </a:pPr>
            <a:r>
              <a:rPr lang="en-US" sz="3652" spc="-47">
                <a:solidFill>
                  <a:srgbClr val="FFFFFF"/>
                </a:solidFill>
                <a:latin typeface="Abril Fatface"/>
                <a:ea typeface="Abril Fatface"/>
                <a:cs typeface="Abril Fatface"/>
                <a:sym typeface="Abril Fatface"/>
              </a:rPr>
              <a:t>DATA VISUALIZATION</a:t>
            </a:r>
          </a:p>
        </p:txBody>
      </p:sp>
      <p:sp>
        <p:nvSpPr>
          <p:cNvPr id="9" name="TextBox 9"/>
          <p:cNvSpPr txBox="1"/>
          <p:nvPr/>
        </p:nvSpPr>
        <p:spPr>
          <a:xfrm>
            <a:off x="3375371" y="9048306"/>
            <a:ext cx="12008700" cy="1014577"/>
          </a:xfrm>
          <a:prstGeom prst="rect">
            <a:avLst/>
          </a:prstGeom>
        </p:spPr>
        <p:txBody>
          <a:bodyPr lIns="0" tIns="0" rIns="0" bIns="0" rtlCol="0" anchor="t">
            <a:spAutoFit/>
          </a:bodyPr>
          <a:lstStyle/>
          <a:p>
            <a:pPr algn="ctr">
              <a:lnSpc>
                <a:spcPts val="3907"/>
              </a:lnSpc>
            </a:pPr>
            <a:r>
              <a:rPr lang="en-US" sz="3652" spc="-47">
                <a:solidFill>
                  <a:srgbClr val="FFFFFF"/>
                </a:solidFill>
                <a:latin typeface="Abril Fatface"/>
                <a:ea typeface="Abril Fatface"/>
                <a:cs typeface="Abril Fatface"/>
                <a:sym typeface="Abril Fatface"/>
              </a:rPr>
              <a:t>UNDER THE GAIDENCE OF </a:t>
            </a:r>
          </a:p>
          <a:p>
            <a:pPr algn="ctr">
              <a:lnSpc>
                <a:spcPts val="3907"/>
              </a:lnSpc>
            </a:pPr>
            <a:r>
              <a:rPr lang="en-US" sz="3652" spc="-47">
                <a:solidFill>
                  <a:srgbClr val="FFFFFF"/>
                </a:solidFill>
                <a:latin typeface="Abril Fatface"/>
                <a:ea typeface="Abril Fatface"/>
                <a:cs typeface="Abril Fatface"/>
                <a:sym typeface="Abril Fatface"/>
              </a:rPr>
              <a:t>DR BHANU.KN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57398" y="-667054"/>
            <a:ext cx="8977703" cy="7679295"/>
            <a:chOff x="0" y="0"/>
            <a:chExt cx="7229152" cy="6183630"/>
          </a:xfrm>
        </p:grpSpPr>
        <p:sp>
          <p:nvSpPr>
            <p:cNvPr id="3" name="Freeform 3"/>
            <p:cNvSpPr/>
            <p:nvPr/>
          </p:nvSpPr>
          <p:spPr>
            <a:xfrm>
              <a:off x="-257810" y="-427990"/>
              <a:ext cx="7906063" cy="7203440"/>
            </a:xfrm>
            <a:custGeom>
              <a:avLst/>
              <a:gdLst/>
              <a:ahLst/>
              <a:cxnLst/>
              <a:rect l="l" t="t" r="r" b="b"/>
              <a:pathLst>
                <a:path w="7906063" h="7203440">
                  <a:moveTo>
                    <a:pt x="4246412" y="1123950"/>
                  </a:moveTo>
                  <a:cubicBezTo>
                    <a:pt x="3713387" y="1784350"/>
                    <a:pt x="3776987" y="2346960"/>
                    <a:pt x="3175819" y="2646680"/>
                  </a:cubicBezTo>
                  <a:cubicBezTo>
                    <a:pt x="1964399" y="3252470"/>
                    <a:pt x="722693" y="2674620"/>
                    <a:pt x="341095" y="3713480"/>
                  </a:cubicBezTo>
                  <a:cubicBezTo>
                    <a:pt x="0" y="4777740"/>
                    <a:pt x="951348" y="5806440"/>
                    <a:pt x="3047106" y="6450330"/>
                  </a:cubicBezTo>
                  <a:cubicBezTo>
                    <a:pt x="5491147" y="7203440"/>
                    <a:pt x="7906063" y="5153660"/>
                    <a:pt x="7400649" y="3628390"/>
                  </a:cubicBezTo>
                  <a:cubicBezTo>
                    <a:pt x="6916080" y="2364740"/>
                    <a:pt x="7711753" y="1811020"/>
                    <a:pt x="7250735" y="1123950"/>
                  </a:cubicBezTo>
                  <a:cubicBezTo>
                    <a:pt x="6423941" y="0"/>
                    <a:pt x="4817294" y="415290"/>
                    <a:pt x="4246412" y="1123950"/>
                  </a:cubicBezTo>
                  <a:close/>
                </a:path>
              </a:pathLst>
            </a:custGeom>
            <a:blipFill>
              <a:blip r:embed="rId2"/>
              <a:stretch>
                <a:fillRect l="-25361" t="-1" r="-25411" b="-1"/>
              </a:stretch>
            </a:blipFill>
          </p:spPr>
        </p:sp>
      </p:grpSp>
      <p:sp>
        <p:nvSpPr>
          <p:cNvPr id="4" name="TextBox 4"/>
          <p:cNvSpPr txBox="1"/>
          <p:nvPr/>
        </p:nvSpPr>
        <p:spPr>
          <a:xfrm>
            <a:off x="253345" y="189816"/>
            <a:ext cx="13526475" cy="893354"/>
          </a:xfrm>
          <a:prstGeom prst="rect">
            <a:avLst/>
          </a:prstGeom>
        </p:spPr>
        <p:txBody>
          <a:bodyPr lIns="0" tIns="0" rIns="0" bIns="0" rtlCol="0" anchor="t">
            <a:spAutoFit/>
          </a:bodyPr>
          <a:lstStyle/>
          <a:p>
            <a:pPr algn="just">
              <a:lnSpc>
                <a:spcPts val="7555"/>
              </a:lnSpc>
            </a:pPr>
            <a:r>
              <a:rPr lang="en-US" sz="4970" spc="183">
                <a:solidFill>
                  <a:srgbClr val="3A6019"/>
                </a:solidFill>
                <a:latin typeface="Tex Gyre Bonum"/>
                <a:ea typeface="Tex Gyre Bonum"/>
                <a:cs typeface="Tex Gyre Bonum"/>
                <a:sym typeface="Tex Gyre Bonum"/>
              </a:rPr>
              <a:t>Actual vs Predicted AQI (Random Forest)</a:t>
            </a:r>
          </a:p>
        </p:txBody>
      </p:sp>
      <p:sp>
        <p:nvSpPr>
          <p:cNvPr id="5" name="TextBox 5"/>
          <p:cNvSpPr txBox="1"/>
          <p:nvPr/>
        </p:nvSpPr>
        <p:spPr>
          <a:xfrm>
            <a:off x="-43163" y="1016495"/>
            <a:ext cx="9860204" cy="2163953"/>
          </a:xfrm>
          <a:prstGeom prst="rect">
            <a:avLst/>
          </a:prstGeom>
        </p:spPr>
        <p:txBody>
          <a:bodyPr lIns="0" tIns="0" rIns="0" bIns="0" rtlCol="0" anchor="t">
            <a:spAutoFit/>
          </a:bodyPr>
          <a:lstStyle/>
          <a:p>
            <a:pPr marL="496569" lvl="1" indent="-248284" algn="just">
              <a:lnSpc>
                <a:spcPts val="3495"/>
              </a:lnSpc>
              <a:buFont typeface="Arial"/>
              <a:buChar char="•"/>
            </a:pPr>
            <a:r>
              <a:rPr lang="en-US" sz="2299" spc="85">
                <a:solidFill>
                  <a:srgbClr val="000000"/>
                </a:solidFill>
                <a:latin typeface="Tex Gyre Bonum"/>
                <a:ea typeface="Tex Gyre Bonum"/>
                <a:cs typeface="Tex Gyre Bonum"/>
                <a:sym typeface="Tex Gyre Bonum"/>
              </a:rPr>
              <a:t>This plot visually compares the actual Air Quality Index (AQI) values with the predicted AQI values generated by a Random Forest Regressor model. It’s a key tool for evaluating model accuracy and reliability in air quality forecasting.</a:t>
            </a:r>
          </a:p>
        </p:txBody>
      </p:sp>
      <p:sp>
        <p:nvSpPr>
          <p:cNvPr id="6" name="TextBox 6"/>
          <p:cNvSpPr txBox="1"/>
          <p:nvPr/>
        </p:nvSpPr>
        <p:spPr>
          <a:xfrm>
            <a:off x="0" y="3308820"/>
            <a:ext cx="9657398" cy="1834680"/>
          </a:xfrm>
          <a:prstGeom prst="rect">
            <a:avLst/>
          </a:prstGeom>
        </p:spPr>
        <p:txBody>
          <a:bodyPr lIns="0" tIns="0" rIns="0" bIns="0" rtlCol="0" anchor="t">
            <a:spAutoFit/>
          </a:bodyPr>
          <a:lstStyle/>
          <a:p>
            <a:pPr marL="525379" lvl="1" indent="-262689" algn="l">
              <a:lnSpc>
                <a:spcPts val="3698"/>
              </a:lnSpc>
              <a:buFont typeface="Arial"/>
              <a:buChar char="•"/>
            </a:pPr>
            <a:r>
              <a:rPr lang="en-US" sz="2433" spc="90">
                <a:solidFill>
                  <a:srgbClr val="000000"/>
                </a:solidFill>
                <a:latin typeface="Tex Gyre Bonum"/>
                <a:ea typeface="Tex Gyre Bonum"/>
                <a:cs typeface="Tex Gyre Bonum"/>
                <a:sym typeface="Tex Gyre Bonum"/>
              </a:rPr>
              <a:t>X-axis: Actual AQI values (true values from the dataset).</a:t>
            </a:r>
          </a:p>
          <a:p>
            <a:pPr marL="525379" lvl="1" indent="-262689" algn="l">
              <a:lnSpc>
                <a:spcPts val="3698"/>
              </a:lnSpc>
              <a:buFont typeface="Arial"/>
              <a:buChar char="•"/>
            </a:pPr>
            <a:r>
              <a:rPr lang="en-US" sz="2433" spc="90">
                <a:solidFill>
                  <a:srgbClr val="000000"/>
                </a:solidFill>
                <a:latin typeface="Tex Gyre Bonum"/>
                <a:ea typeface="Tex Gyre Bonum"/>
                <a:cs typeface="Tex Gyre Bonum"/>
                <a:sym typeface="Tex Gyre Bonum"/>
              </a:rPr>
              <a:t>Y-axis: Predicted AQI values (from the model).</a:t>
            </a:r>
          </a:p>
          <a:p>
            <a:pPr marL="525379" lvl="1" indent="-262689" algn="l">
              <a:lnSpc>
                <a:spcPts val="3698"/>
              </a:lnSpc>
              <a:buFont typeface="Arial"/>
              <a:buChar char="•"/>
            </a:pPr>
            <a:r>
              <a:rPr lang="en-US" sz="2433" spc="90">
                <a:solidFill>
                  <a:srgbClr val="000000"/>
                </a:solidFill>
                <a:latin typeface="Tex Gyre Bonum"/>
                <a:ea typeface="Tex Gyre Bonum"/>
                <a:cs typeface="Tex Gyre Bonum"/>
                <a:sym typeface="Tex Gyre Bonum"/>
              </a:rPr>
              <a:t>Blue dots: Individual predictions by the model.</a:t>
            </a:r>
          </a:p>
          <a:p>
            <a:pPr marL="525379" lvl="1" indent="-262689" algn="l">
              <a:lnSpc>
                <a:spcPts val="3698"/>
              </a:lnSpc>
              <a:buFont typeface="Arial"/>
              <a:buChar char="•"/>
            </a:pPr>
            <a:r>
              <a:rPr lang="en-US" sz="2433" spc="90">
                <a:solidFill>
                  <a:srgbClr val="000000"/>
                </a:solidFill>
                <a:latin typeface="Tex Gyre Bonum"/>
                <a:ea typeface="Tex Gyre Bonum"/>
                <a:cs typeface="Tex Gyre Bonum"/>
                <a:sym typeface="Tex Gyre Bonum"/>
              </a:rPr>
              <a:t>Dashed line: Ideal scenario (perfect prediction)</a:t>
            </a:r>
          </a:p>
        </p:txBody>
      </p:sp>
      <p:sp>
        <p:nvSpPr>
          <p:cNvPr id="7" name="TextBox 7"/>
          <p:cNvSpPr txBox="1"/>
          <p:nvPr/>
        </p:nvSpPr>
        <p:spPr>
          <a:xfrm>
            <a:off x="6302365" y="6210761"/>
            <a:ext cx="8139738" cy="435864"/>
          </a:xfrm>
          <a:prstGeom prst="rect">
            <a:avLst/>
          </a:prstGeom>
        </p:spPr>
        <p:txBody>
          <a:bodyPr lIns="0" tIns="0" rIns="0" bIns="0" rtlCol="0" anchor="t">
            <a:spAutoFit/>
          </a:bodyPr>
          <a:lstStyle/>
          <a:p>
            <a:pPr algn="ctr">
              <a:lnSpc>
                <a:spcPts val="3647"/>
              </a:lnSpc>
            </a:pPr>
            <a:r>
              <a:rPr lang="en-US" sz="2399" spc="88">
                <a:solidFill>
                  <a:srgbClr val="000000"/>
                </a:solidFill>
                <a:latin typeface="Tex Gyre Bonum"/>
                <a:ea typeface="Tex Gyre Bonum"/>
                <a:cs typeface="Tex Gyre Bonum"/>
                <a:sym typeface="Tex Gyre Bonum"/>
              </a:rPr>
              <a:t>Usage of the Random Forest AQI Prediction Plot</a:t>
            </a:r>
          </a:p>
        </p:txBody>
      </p:sp>
      <p:sp>
        <p:nvSpPr>
          <p:cNvPr id="8" name="TextBox 8"/>
          <p:cNvSpPr txBox="1"/>
          <p:nvPr/>
        </p:nvSpPr>
        <p:spPr>
          <a:xfrm>
            <a:off x="6302365" y="6570426"/>
            <a:ext cx="10058255" cy="4093087"/>
          </a:xfrm>
          <a:prstGeom prst="rect">
            <a:avLst/>
          </a:prstGeom>
        </p:spPr>
        <p:txBody>
          <a:bodyPr lIns="0" tIns="0" rIns="0" bIns="0" rtlCol="0" anchor="t">
            <a:spAutoFit/>
          </a:bodyPr>
          <a:lstStyle/>
          <a:p>
            <a:pPr marL="520163" lvl="1" indent="-260082" algn="l">
              <a:lnSpc>
                <a:spcPts val="3662"/>
              </a:lnSpc>
              <a:buFont typeface="Arial"/>
              <a:buChar char="•"/>
            </a:pPr>
            <a:r>
              <a:rPr lang="en-US" sz="2409" spc="89">
                <a:solidFill>
                  <a:srgbClr val="000000"/>
                </a:solidFill>
                <a:latin typeface="Tex Gyre Bonum"/>
                <a:ea typeface="Tex Gyre Bonum"/>
                <a:cs typeface="Tex Gyre Bonum"/>
                <a:sym typeface="Tex Gyre Bonum"/>
              </a:rPr>
              <a:t>This plot is used to visually assess how accurately the Random Forest model predicts AQI values.</a:t>
            </a:r>
          </a:p>
          <a:p>
            <a:pPr marL="520163" lvl="1" indent="-260082" algn="l">
              <a:lnSpc>
                <a:spcPts val="3662"/>
              </a:lnSpc>
              <a:buFont typeface="Arial"/>
              <a:buChar char="•"/>
            </a:pPr>
            <a:r>
              <a:rPr lang="en-US" sz="2409" spc="89">
                <a:solidFill>
                  <a:srgbClr val="000000"/>
                </a:solidFill>
                <a:latin typeface="Tex Gyre Bonum"/>
                <a:ea typeface="Tex Gyre Bonum"/>
                <a:cs typeface="Tex Gyre Bonum"/>
                <a:sym typeface="Tex Gyre Bonum"/>
              </a:rPr>
              <a:t>predicted values align closely with actual ones, </a:t>
            </a:r>
          </a:p>
          <a:p>
            <a:pPr marL="520163" lvl="1" indent="-260082" algn="l">
              <a:lnSpc>
                <a:spcPts val="3662"/>
              </a:lnSpc>
              <a:buFont typeface="Arial"/>
              <a:buChar char="•"/>
            </a:pPr>
            <a:r>
              <a:rPr lang="en-US" sz="2409" spc="89">
                <a:solidFill>
                  <a:srgbClr val="000000"/>
                </a:solidFill>
                <a:latin typeface="Tex Gyre Bonum"/>
                <a:ea typeface="Tex Gyre Bonum"/>
                <a:cs typeface="Tex Gyre Bonum"/>
                <a:sym typeface="Tex Gyre Bonum"/>
              </a:rPr>
              <a:t>This is crucial before deploying the model in a real-world air monitoring system.</a:t>
            </a:r>
          </a:p>
          <a:p>
            <a:pPr marL="520163" lvl="1" indent="-260082" algn="l">
              <a:lnSpc>
                <a:spcPts val="3662"/>
              </a:lnSpc>
              <a:buFont typeface="Arial"/>
              <a:buChar char="•"/>
            </a:pPr>
            <a:r>
              <a:rPr lang="en-US" sz="2409" spc="89">
                <a:solidFill>
                  <a:srgbClr val="000000"/>
                </a:solidFill>
                <a:latin typeface="Tex Gyre Bonum"/>
                <a:ea typeface="Tex Gyre Bonum"/>
                <a:cs typeface="Tex Gyre Bonum"/>
                <a:sym typeface="Tex Gyre Bonum"/>
              </a:rPr>
              <a:t>Air Quality Forecasting</a:t>
            </a:r>
          </a:p>
          <a:p>
            <a:pPr marL="520163" lvl="1" indent="-260082" algn="l">
              <a:lnSpc>
                <a:spcPts val="3662"/>
              </a:lnSpc>
              <a:buFont typeface="Arial"/>
              <a:buChar char="•"/>
            </a:pPr>
            <a:r>
              <a:rPr lang="en-US" sz="2409" spc="89">
                <a:solidFill>
                  <a:srgbClr val="000000"/>
                </a:solidFill>
                <a:latin typeface="Tex Gyre Bonum"/>
                <a:ea typeface="Tex Gyre Bonum"/>
                <a:cs typeface="Tex Gyre Bonum"/>
                <a:sym typeface="Tex Gyre Bonum"/>
              </a:rPr>
              <a:t> Public Health Alerts</a:t>
            </a:r>
          </a:p>
          <a:p>
            <a:pPr marL="520163" lvl="1" indent="-260082" algn="l">
              <a:lnSpc>
                <a:spcPts val="3662"/>
              </a:lnSpc>
              <a:buFont typeface="Arial"/>
              <a:buChar char="•"/>
            </a:pPr>
            <a:r>
              <a:rPr lang="en-US" sz="2409" spc="89">
                <a:solidFill>
                  <a:srgbClr val="000000"/>
                </a:solidFill>
                <a:latin typeface="Tex Gyre Bonum"/>
                <a:ea typeface="Tex Gyre Bonum"/>
                <a:cs typeface="Tex Gyre Bonum"/>
                <a:sym typeface="Tex Gyre Bonum"/>
              </a:rPr>
              <a:t>Urban and Environmental Planning</a:t>
            </a:r>
          </a:p>
          <a:p>
            <a:pPr algn="ctr">
              <a:lnSpc>
                <a:spcPts val="3662"/>
              </a:lnSpc>
            </a:pPr>
            <a:endParaRPr lang="en-US" sz="2409" spc="89">
              <a:solidFill>
                <a:srgbClr val="000000"/>
              </a:solidFill>
              <a:latin typeface="Tex Gyre Bonum"/>
              <a:ea typeface="Tex Gyre Bonum"/>
              <a:cs typeface="Tex Gyre Bonum"/>
              <a:sym typeface="Tex Gyre Bonum"/>
            </a:endParaRPr>
          </a:p>
        </p:txBody>
      </p:sp>
      <p:grpSp>
        <p:nvGrpSpPr>
          <p:cNvPr id="9" name="Group 9"/>
          <p:cNvGrpSpPr/>
          <p:nvPr/>
        </p:nvGrpSpPr>
        <p:grpSpPr>
          <a:xfrm>
            <a:off x="-43163" y="5334000"/>
            <a:ext cx="6345528" cy="4953000"/>
            <a:chOff x="0" y="0"/>
            <a:chExt cx="1004126" cy="783770"/>
          </a:xfrm>
        </p:grpSpPr>
        <p:sp>
          <p:nvSpPr>
            <p:cNvPr id="10" name="Freeform 10"/>
            <p:cNvSpPr/>
            <p:nvPr/>
          </p:nvSpPr>
          <p:spPr>
            <a:xfrm>
              <a:off x="0" y="0"/>
              <a:ext cx="1004126" cy="783770"/>
            </a:xfrm>
            <a:custGeom>
              <a:avLst/>
              <a:gdLst/>
              <a:ahLst/>
              <a:cxnLst/>
              <a:rect l="l" t="t" r="r" b="b"/>
              <a:pathLst>
                <a:path w="1004126" h="783770">
                  <a:moveTo>
                    <a:pt x="17081" y="0"/>
                  </a:moveTo>
                  <a:lnTo>
                    <a:pt x="987045" y="0"/>
                  </a:lnTo>
                  <a:cubicBezTo>
                    <a:pt x="996478" y="0"/>
                    <a:pt x="1004126" y="7647"/>
                    <a:pt x="1004126" y="17081"/>
                  </a:cubicBezTo>
                  <a:lnTo>
                    <a:pt x="1004126" y="766689"/>
                  </a:lnTo>
                  <a:cubicBezTo>
                    <a:pt x="1004126" y="771219"/>
                    <a:pt x="1002326" y="775564"/>
                    <a:pt x="999123" y="778767"/>
                  </a:cubicBezTo>
                  <a:cubicBezTo>
                    <a:pt x="995920" y="781970"/>
                    <a:pt x="991575" y="783770"/>
                    <a:pt x="987045" y="783770"/>
                  </a:cubicBezTo>
                  <a:lnTo>
                    <a:pt x="17081" y="783770"/>
                  </a:lnTo>
                  <a:cubicBezTo>
                    <a:pt x="7647" y="783770"/>
                    <a:pt x="0" y="776123"/>
                    <a:pt x="0" y="766689"/>
                  </a:cubicBezTo>
                  <a:lnTo>
                    <a:pt x="0" y="17081"/>
                  </a:lnTo>
                  <a:cubicBezTo>
                    <a:pt x="0" y="7647"/>
                    <a:pt x="7647" y="0"/>
                    <a:pt x="17081" y="0"/>
                  </a:cubicBezTo>
                  <a:close/>
                </a:path>
              </a:pathLst>
            </a:custGeom>
            <a:blipFill>
              <a:blip r:embed="rId3"/>
              <a:stretch>
                <a:fillRect t="-288" b="-288"/>
              </a:stretch>
            </a:blipFill>
          </p:spPr>
        </p:sp>
      </p:grpSp>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p14:media>
              </p:ext>
            </p:extLst>
          </p:nvPr>
        </p:nvPicPr>
        <p:blipFill>
          <a:blip r:embed="rId4"/>
          <a:srcRect t="657" b="657"/>
          <a:stretch>
            <a:fillRect/>
          </a:stretch>
        </p:blipFill>
        <p:spPr>
          <a:xfrm flipH="1">
            <a:off x="0" y="0"/>
            <a:ext cx="18288000" cy="10287000"/>
          </a:xfrm>
          <a:prstGeom prst="rect">
            <a:avLst/>
          </a:prstGeom>
        </p:spPr>
      </p:pic>
      <p:sp>
        <p:nvSpPr>
          <p:cNvPr id="3" name="TextBox 3"/>
          <p:cNvSpPr txBox="1"/>
          <p:nvPr/>
        </p:nvSpPr>
        <p:spPr>
          <a:xfrm>
            <a:off x="238853" y="47625"/>
            <a:ext cx="17202486" cy="1546339"/>
          </a:xfrm>
          <a:prstGeom prst="rect">
            <a:avLst/>
          </a:prstGeom>
        </p:spPr>
        <p:txBody>
          <a:bodyPr lIns="0" tIns="0" rIns="0" bIns="0" rtlCol="0" anchor="t">
            <a:spAutoFit/>
          </a:bodyPr>
          <a:lstStyle/>
          <a:p>
            <a:pPr algn="ctr">
              <a:lnSpc>
                <a:spcPts val="6059"/>
              </a:lnSpc>
            </a:pPr>
            <a:r>
              <a:rPr lang="en-US" sz="5508">
                <a:solidFill>
                  <a:srgbClr val="FFFFFF"/>
                </a:solidFill>
                <a:latin typeface="Tex Gyre Bonum"/>
                <a:ea typeface="Tex Gyre Bonum"/>
                <a:cs typeface="Tex Gyre Bonum"/>
                <a:sym typeface="Tex Gyre Bonum"/>
              </a:rPr>
              <a:t>Prophet Forecast: Future AQI Predictions</a:t>
            </a:r>
          </a:p>
          <a:p>
            <a:pPr algn="ctr">
              <a:lnSpc>
                <a:spcPts val="6059"/>
              </a:lnSpc>
            </a:pPr>
            <a:endParaRPr lang="en-US" sz="5508">
              <a:solidFill>
                <a:srgbClr val="FFFFFF"/>
              </a:solidFill>
              <a:latin typeface="Tex Gyre Bonum"/>
              <a:ea typeface="Tex Gyre Bonum"/>
              <a:cs typeface="Tex Gyre Bonum"/>
              <a:sym typeface="Tex Gyre Bonum"/>
            </a:endParaRPr>
          </a:p>
        </p:txBody>
      </p:sp>
      <p:sp>
        <p:nvSpPr>
          <p:cNvPr id="4" name="AutoShape 4"/>
          <p:cNvSpPr/>
          <p:nvPr/>
        </p:nvSpPr>
        <p:spPr>
          <a:xfrm flipV="1">
            <a:off x="4451909" y="1009650"/>
            <a:ext cx="8776374" cy="0"/>
          </a:xfrm>
          <a:prstGeom prst="line">
            <a:avLst/>
          </a:prstGeom>
          <a:ln w="38100" cap="flat">
            <a:solidFill>
              <a:srgbClr val="FFFFFF"/>
            </a:solidFill>
            <a:prstDash val="solid"/>
            <a:headEnd type="none" w="sm" len="sm"/>
            <a:tailEnd type="none" w="sm" len="sm"/>
          </a:ln>
        </p:spPr>
      </p:sp>
      <p:sp>
        <p:nvSpPr>
          <p:cNvPr id="5" name="Freeform 5"/>
          <p:cNvSpPr/>
          <p:nvPr/>
        </p:nvSpPr>
        <p:spPr>
          <a:xfrm>
            <a:off x="8840096" y="2425763"/>
            <a:ext cx="9447904" cy="6017513"/>
          </a:xfrm>
          <a:custGeom>
            <a:avLst/>
            <a:gdLst/>
            <a:ahLst/>
            <a:cxnLst/>
            <a:rect l="l" t="t" r="r" b="b"/>
            <a:pathLst>
              <a:path w="9447904" h="6017513">
                <a:moveTo>
                  <a:pt x="0" y="0"/>
                </a:moveTo>
                <a:lnTo>
                  <a:pt x="9447904" y="0"/>
                </a:lnTo>
                <a:lnTo>
                  <a:pt x="9447904" y="6017513"/>
                </a:lnTo>
                <a:lnTo>
                  <a:pt x="0" y="6017513"/>
                </a:lnTo>
                <a:lnTo>
                  <a:pt x="0" y="0"/>
                </a:lnTo>
                <a:close/>
              </a:path>
            </a:pathLst>
          </a:custGeom>
          <a:blipFill>
            <a:blip r:embed="rId5"/>
            <a:stretch>
              <a:fillRect t="-484"/>
            </a:stretch>
          </a:blipFill>
        </p:spPr>
      </p:sp>
      <p:sp>
        <p:nvSpPr>
          <p:cNvPr id="6" name="TextBox 6"/>
          <p:cNvSpPr txBox="1"/>
          <p:nvPr/>
        </p:nvSpPr>
        <p:spPr>
          <a:xfrm>
            <a:off x="764979" y="2729258"/>
            <a:ext cx="7021592" cy="855345"/>
          </a:xfrm>
          <a:prstGeom prst="rect">
            <a:avLst/>
          </a:prstGeom>
        </p:spPr>
        <p:txBody>
          <a:bodyPr lIns="0" tIns="0" rIns="0" bIns="0" rtlCol="0" anchor="t">
            <a:spAutoFit/>
          </a:bodyPr>
          <a:lstStyle/>
          <a:p>
            <a:pPr algn="l">
              <a:lnSpc>
                <a:spcPts val="3390"/>
              </a:lnSpc>
              <a:spcBef>
                <a:spcPct val="0"/>
              </a:spcBef>
            </a:pPr>
            <a:r>
              <a:rPr lang="en-US" sz="3000" spc="-153">
                <a:solidFill>
                  <a:srgbClr val="FFFFFF"/>
                </a:solidFill>
                <a:latin typeface="Tex Gyre Bonum"/>
                <a:ea typeface="Tex Gyre Bonum"/>
                <a:cs typeface="Tex Gyre Bonum"/>
                <a:sym typeface="Tex Gyre Bonum"/>
              </a:rPr>
              <a:t>Time series plot visualizes the forecasted Air Quality Index (AQI) values using</a:t>
            </a:r>
          </a:p>
        </p:txBody>
      </p:sp>
      <p:sp>
        <p:nvSpPr>
          <p:cNvPr id="7" name="TextBox 7"/>
          <p:cNvSpPr txBox="1"/>
          <p:nvPr/>
        </p:nvSpPr>
        <p:spPr>
          <a:xfrm>
            <a:off x="278035" y="3984653"/>
            <a:ext cx="8347747" cy="2998470"/>
          </a:xfrm>
          <a:prstGeom prst="rect">
            <a:avLst/>
          </a:prstGeom>
        </p:spPr>
        <p:txBody>
          <a:bodyPr lIns="0" tIns="0" rIns="0" bIns="0" rtlCol="0" anchor="t">
            <a:spAutoFit/>
          </a:bodyPr>
          <a:lstStyle/>
          <a:p>
            <a:pPr marL="647700" lvl="1" indent="-323850" algn="l">
              <a:lnSpc>
                <a:spcPts val="3390"/>
              </a:lnSpc>
              <a:buFont typeface="Arial"/>
              <a:buChar char="•"/>
            </a:pPr>
            <a:r>
              <a:rPr lang="en-US" sz="3000" spc="-153">
                <a:solidFill>
                  <a:srgbClr val="FFFFFF"/>
                </a:solidFill>
                <a:latin typeface="Tex Gyre Bonum"/>
                <a:ea typeface="Tex Gyre Bonum"/>
                <a:cs typeface="Tex Gyre Bonum"/>
                <a:sym typeface="Tex Gyre Bonum"/>
              </a:rPr>
              <a:t>Blue Line: Historical AQI data (actual measurements up to May 12, 2025).</a:t>
            </a:r>
          </a:p>
          <a:p>
            <a:pPr marL="647700" lvl="1" indent="-323850" algn="l">
              <a:lnSpc>
                <a:spcPts val="3390"/>
              </a:lnSpc>
              <a:buFont typeface="Arial"/>
              <a:buChar char="•"/>
            </a:pPr>
            <a:r>
              <a:rPr lang="en-US" sz="3000" spc="-153">
                <a:solidFill>
                  <a:srgbClr val="FFFFFF"/>
                </a:solidFill>
                <a:latin typeface="Tex Gyre Bonum"/>
                <a:ea typeface="Tex Gyre Bonum"/>
                <a:cs typeface="Tex Gyre Bonum"/>
                <a:sym typeface="Tex Gyre Bonum"/>
              </a:rPr>
              <a:t>Red Line: Forecasted AQI values (from May 12 to May 15, 2025).</a:t>
            </a:r>
          </a:p>
          <a:p>
            <a:pPr marL="647700" lvl="1" indent="-323850" algn="l">
              <a:lnSpc>
                <a:spcPts val="3390"/>
              </a:lnSpc>
              <a:buFont typeface="Arial"/>
              <a:buChar char="•"/>
            </a:pPr>
            <a:r>
              <a:rPr lang="en-US" sz="3000" spc="-153">
                <a:solidFill>
                  <a:srgbClr val="FFFFFF"/>
                </a:solidFill>
                <a:latin typeface="Tex Gyre Bonum"/>
                <a:ea typeface="Tex Gyre Bonum"/>
                <a:cs typeface="Tex Gyre Bonum"/>
                <a:sym typeface="Tex Gyre Bonum"/>
              </a:rPr>
              <a:t>Shaded Pink Area: Confidence interval (range within which the true AQI is likely to fall, with  95% probability).</a:t>
            </a:r>
          </a:p>
        </p:txBody>
      </p:sp>
      <p:sp>
        <p:nvSpPr>
          <p:cNvPr id="8" name="TextBox 8"/>
          <p:cNvSpPr txBox="1"/>
          <p:nvPr/>
        </p:nvSpPr>
        <p:spPr>
          <a:xfrm>
            <a:off x="238853" y="7386954"/>
            <a:ext cx="11078766" cy="2141220"/>
          </a:xfrm>
          <a:prstGeom prst="rect">
            <a:avLst/>
          </a:prstGeom>
        </p:spPr>
        <p:txBody>
          <a:bodyPr lIns="0" tIns="0" rIns="0" bIns="0" rtlCol="0" anchor="t">
            <a:spAutoFit/>
          </a:bodyPr>
          <a:lstStyle/>
          <a:p>
            <a:pPr algn="l">
              <a:lnSpc>
                <a:spcPts val="3390"/>
              </a:lnSpc>
            </a:pPr>
            <a:r>
              <a:rPr lang="en-US" sz="3000" spc="-153">
                <a:solidFill>
                  <a:srgbClr val="FFFFFF"/>
                </a:solidFill>
                <a:latin typeface="Tex Gyre Bonum"/>
                <a:ea typeface="Tex Gyre Bonum"/>
                <a:cs typeface="Tex Gyre Bonum"/>
                <a:sym typeface="Tex Gyre Bonum"/>
              </a:rPr>
              <a:t>Why It's Important</a:t>
            </a:r>
          </a:p>
          <a:p>
            <a:pPr marL="647700" lvl="1" indent="-323850" algn="l">
              <a:lnSpc>
                <a:spcPts val="3390"/>
              </a:lnSpc>
              <a:buFont typeface="Arial"/>
              <a:buChar char="•"/>
            </a:pPr>
            <a:r>
              <a:rPr lang="en-US" sz="3000" spc="-153">
                <a:solidFill>
                  <a:srgbClr val="FFFFFF"/>
                </a:solidFill>
                <a:latin typeface="Tex Gyre Bonum"/>
                <a:ea typeface="Tex Gyre Bonum"/>
                <a:cs typeface="Tex Gyre Bonum"/>
                <a:sym typeface="Tex Gyre Bonum"/>
              </a:rPr>
              <a:t>Accurate short-term forecasting of air quality</a:t>
            </a:r>
          </a:p>
          <a:p>
            <a:pPr marL="647700" lvl="1" indent="-323850" algn="l">
              <a:lnSpc>
                <a:spcPts val="3390"/>
              </a:lnSpc>
              <a:buFont typeface="Arial"/>
              <a:buChar char="•"/>
            </a:pPr>
            <a:r>
              <a:rPr lang="en-US" sz="3000" spc="-153">
                <a:solidFill>
                  <a:srgbClr val="FFFFFF"/>
                </a:solidFill>
                <a:latin typeface="Tex Gyre Bonum"/>
                <a:ea typeface="Tex Gyre Bonum"/>
                <a:cs typeface="Tex Gyre Bonum"/>
                <a:sym typeface="Tex Gyre Bonum"/>
              </a:rPr>
              <a:t>Helps in early health alerts for poor air days</a:t>
            </a:r>
          </a:p>
          <a:p>
            <a:pPr marL="647700" lvl="1" indent="-323850" algn="l">
              <a:lnSpc>
                <a:spcPts val="3390"/>
              </a:lnSpc>
              <a:buFont typeface="Arial"/>
              <a:buChar char="•"/>
            </a:pPr>
            <a:r>
              <a:rPr lang="en-US" sz="3000" spc="-153">
                <a:solidFill>
                  <a:srgbClr val="FFFFFF"/>
                </a:solidFill>
                <a:latin typeface="Tex Gyre Bonum"/>
                <a:ea typeface="Tex Gyre Bonum"/>
                <a:cs typeface="Tex Gyre Bonum"/>
                <a:sym typeface="Tex Gyre Bonum"/>
              </a:rPr>
              <a:t>Useful for policy planning and pollution control</a:t>
            </a:r>
          </a:p>
          <a:p>
            <a:pPr marL="647700" lvl="1" indent="-323850" algn="l">
              <a:lnSpc>
                <a:spcPts val="3390"/>
              </a:lnSpc>
              <a:buFont typeface="Arial"/>
              <a:buChar char="•"/>
            </a:pPr>
            <a:r>
              <a:rPr lang="en-US" sz="3000" spc="-153">
                <a:solidFill>
                  <a:srgbClr val="FFFFFF"/>
                </a:solidFill>
                <a:latin typeface="Tex Gyre Bonum"/>
                <a:ea typeface="Tex Gyre Bonum"/>
                <a:cs typeface="Tex Gyre Bonum"/>
                <a:sym typeface="Tex Gyre Bonum"/>
              </a:rPr>
              <a:t>Provides uncertainty range to prepare for worst-case scenarios</a:t>
            </a:r>
          </a:p>
        </p:txBody>
      </p:sp>
    </p:spTree>
  </p:cSld>
  <p:clrMapOvr>
    <a:masterClrMapping/>
  </p:clrMapOvr>
  <p:transition>
    <p:fade/>
  </p:transition>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FEF"/>
        </a:solidFill>
        <a:effectLst/>
      </p:bgPr>
    </p:bg>
    <p:spTree>
      <p:nvGrpSpPr>
        <p:cNvPr id="1" name=""/>
        <p:cNvGrpSpPr/>
        <p:nvPr/>
      </p:nvGrpSpPr>
      <p:grpSpPr>
        <a:xfrm>
          <a:off x="0" y="0"/>
          <a:ext cx="0" cy="0"/>
          <a:chOff x="0" y="0"/>
          <a:chExt cx="0" cy="0"/>
        </a:xfrm>
      </p:grpSpPr>
      <p:sp>
        <p:nvSpPr>
          <p:cNvPr id="2" name="Freeform 2"/>
          <p:cNvSpPr/>
          <p:nvPr/>
        </p:nvSpPr>
        <p:spPr>
          <a:xfrm>
            <a:off x="423997" y="4345679"/>
            <a:ext cx="9554968" cy="5697150"/>
          </a:xfrm>
          <a:custGeom>
            <a:avLst/>
            <a:gdLst/>
            <a:ahLst/>
            <a:cxnLst/>
            <a:rect l="l" t="t" r="r" b="b"/>
            <a:pathLst>
              <a:path w="9554968" h="5697150">
                <a:moveTo>
                  <a:pt x="0" y="0"/>
                </a:moveTo>
                <a:lnTo>
                  <a:pt x="9554968" y="0"/>
                </a:lnTo>
                <a:lnTo>
                  <a:pt x="9554968" y="5697150"/>
                </a:lnTo>
                <a:lnTo>
                  <a:pt x="0" y="5697150"/>
                </a:lnTo>
                <a:lnTo>
                  <a:pt x="0" y="0"/>
                </a:lnTo>
                <a:close/>
              </a:path>
            </a:pathLst>
          </a:custGeom>
          <a:blipFill>
            <a:blip r:embed="rId2"/>
            <a:stretch>
              <a:fillRect/>
            </a:stretch>
          </a:blipFill>
        </p:spPr>
      </p:sp>
      <p:sp>
        <p:nvSpPr>
          <p:cNvPr id="3" name="TextBox 3"/>
          <p:cNvSpPr txBox="1"/>
          <p:nvPr/>
        </p:nvSpPr>
        <p:spPr>
          <a:xfrm>
            <a:off x="162903" y="401701"/>
            <a:ext cx="9554968" cy="626999"/>
          </a:xfrm>
          <a:prstGeom prst="rect">
            <a:avLst/>
          </a:prstGeom>
        </p:spPr>
        <p:txBody>
          <a:bodyPr lIns="0" tIns="0" rIns="0" bIns="0" rtlCol="0" anchor="t">
            <a:spAutoFit/>
          </a:bodyPr>
          <a:lstStyle/>
          <a:p>
            <a:pPr algn="ctr">
              <a:lnSpc>
                <a:spcPts val="4632"/>
              </a:lnSpc>
              <a:spcBef>
                <a:spcPct val="0"/>
              </a:spcBef>
            </a:pPr>
            <a:r>
              <a:rPr lang="en-US" sz="4099" b="1" spc="-209">
                <a:solidFill>
                  <a:srgbClr val="FDFFEF"/>
                </a:solidFill>
                <a:latin typeface="Poppins Bold"/>
                <a:ea typeface="Poppins Bold"/>
                <a:cs typeface="Poppins Bold"/>
                <a:sym typeface="Poppins Bold"/>
              </a:rPr>
              <a:t>Prophet Forecast vs True AQI Test Data</a:t>
            </a:r>
          </a:p>
        </p:txBody>
      </p:sp>
      <p:sp>
        <p:nvSpPr>
          <p:cNvPr id="4" name="TextBox 4"/>
          <p:cNvSpPr txBox="1"/>
          <p:nvPr/>
        </p:nvSpPr>
        <p:spPr>
          <a:xfrm>
            <a:off x="-156570" y="1829940"/>
            <a:ext cx="10716102" cy="1743075"/>
          </a:xfrm>
          <a:prstGeom prst="rect">
            <a:avLst/>
          </a:prstGeom>
        </p:spPr>
        <p:txBody>
          <a:bodyPr lIns="0" tIns="0" rIns="0" bIns="0" rtlCol="0" anchor="t">
            <a:spAutoFit/>
          </a:bodyPr>
          <a:lstStyle/>
          <a:p>
            <a:pPr marL="647700" lvl="1" indent="-323850" algn="l">
              <a:lnSpc>
                <a:spcPts val="3390"/>
              </a:lnSpc>
              <a:buFont typeface="Arial"/>
              <a:buChar char="•"/>
            </a:pPr>
            <a:r>
              <a:rPr lang="en-US" sz="3000" b="1" spc="-153">
                <a:solidFill>
                  <a:srgbClr val="FDFFEF"/>
                </a:solidFill>
                <a:latin typeface="Tex Gyre Bonum Bold"/>
                <a:ea typeface="Tex Gyre Bonum Bold"/>
                <a:cs typeface="Tex Gyre Bonum Bold"/>
                <a:sym typeface="Tex Gyre Bonum Bold"/>
              </a:rPr>
              <a:t>Black Dots: Actual observed AQI values</a:t>
            </a:r>
          </a:p>
          <a:p>
            <a:pPr marL="647700" lvl="1" indent="-323850" algn="l">
              <a:lnSpc>
                <a:spcPts val="3390"/>
              </a:lnSpc>
              <a:buFont typeface="Arial"/>
              <a:buChar char="•"/>
            </a:pPr>
            <a:r>
              <a:rPr lang="en-US" sz="3000" b="1" spc="-153">
                <a:solidFill>
                  <a:srgbClr val="FDFFEF"/>
                </a:solidFill>
                <a:latin typeface="Tex Gyre Bonum Bold"/>
                <a:ea typeface="Tex Gyre Bonum Bold"/>
                <a:cs typeface="Tex Gyre Bonum Bold"/>
                <a:sym typeface="Tex Gyre Bonum Bold"/>
              </a:rPr>
              <a:t>Blue Line: Prophet model’s forecast</a:t>
            </a:r>
          </a:p>
          <a:p>
            <a:pPr marL="647700" lvl="1" indent="-323850" algn="l">
              <a:lnSpc>
                <a:spcPts val="3390"/>
              </a:lnSpc>
              <a:buFont typeface="Arial"/>
              <a:buChar char="•"/>
            </a:pPr>
            <a:r>
              <a:rPr lang="en-US" sz="3000" b="1" spc="-153">
                <a:solidFill>
                  <a:srgbClr val="FDFFEF"/>
                </a:solidFill>
                <a:latin typeface="Tex Gyre Bonum Bold"/>
                <a:ea typeface="Tex Gyre Bonum Bold"/>
                <a:cs typeface="Tex Gyre Bonum Bold"/>
                <a:sym typeface="Tex Gyre Bonum Bold"/>
              </a:rPr>
              <a:t>Shaded Area: Prediction uncertainty range</a:t>
            </a:r>
          </a:p>
          <a:p>
            <a:pPr marL="647700" lvl="1" indent="-323850" algn="l">
              <a:lnSpc>
                <a:spcPts val="3390"/>
              </a:lnSpc>
              <a:buFont typeface="Arial"/>
              <a:buChar char="•"/>
            </a:pPr>
            <a:r>
              <a:rPr lang="en-US" sz="3000" b="1" spc="-153">
                <a:solidFill>
                  <a:srgbClr val="FDFFEF"/>
                </a:solidFill>
                <a:latin typeface="Tex Gyre Bonum Bold"/>
                <a:ea typeface="Tex Gyre Bonum Bold"/>
                <a:cs typeface="Tex Gyre Bonum Bold"/>
                <a:sym typeface="Tex Gyre Bonum Bold"/>
              </a:rPr>
              <a:t>Red Line: End of training data (forecast starts after this)</a:t>
            </a:r>
          </a:p>
        </p:txBody>
      </p:sp>
      <p:sp>
        <p:nvSpPr>
          <p:cNvPr id="5" name="TextBox 5"/>
          <p:cNvSpPr txBox="1"/>
          <p:nvPr/>
        </p:nvSpPr>
        <p:spPr>
          <a:xfrm>
            <a:off x="9978965" y="6859905"/>
            <a:ext cx="8118882" cy="3855720"/>
          </a:xfrm>
          <a:prstGeom prst="rect">
            <a:avLst/>
          </a:prstGeom>
        </p:spPr>
        <p:txBody>
          <a:bodyPr lIns="0" tIns="0" rIns="0" bIns="0" rtlCol="0" anchor="t">
            <a:spAutoFit/>
          </a:bodyPr>
          <a:lstStyle/>
          <a:p>
            <a:pPr marL="647700" lvl="1" indent="-323850" algn="l">
              <a:lnSpc>
                <a:spcPts val="3390"/>
              </a:lnSpc>
              <a:buFont typeface="Arial"/>
              <a:buChar char="•"/>
            </a:pPr>
            <a:r>
              <a:rPr lang="en-US" sz="3000" spc="-153">
                <a:solidFill>
                  <a:srgbClr val="FDFFEF"/>
                </a:solidFill>
                <a:latin typeface="Tex Gyre Bonum"/>
                <a:ea typeface="Tex Gyre Bonum"/>
                <a:cs typeface="Tex Gyre Bonum"/>
                <a:sym typeface="Tex Gyre Bonum"/>
              </a:rPr>
              <a:t>Helps assess the accuracy and reliability of the forecast model.</a:t>
            </a:r>
          </a:p>
          <a:p>
            <a:pPr marL="647700" lvl="1" indent="-323850" algn="l">
              <a:lnSpc>
                <a:spcPts val="3390"/>
              </a:lnSpc>
              <a:buFont typeface="Arial"/>
              <a:buChar char="•"/>
            </a:pPr>
            <a:r>
              <a:rPr lang="en-US" sz="3000" spc="-153">
                <a:solidFill>
                  <a:srgbClr val="FDFFEF"/>
                </a:solidFill>
                <a:latin typeface="Tex Gyre Bonum"/>
                <a:ea typeface="Tex Gyre Bonum"/>
                <a:cs typeface="Tex Gyre Bonum"/>
                <a:sym typeface="Tex Gyre Bonum"/>
              </a:rPr>
              <a:t>The forecast captures overall trends</a:t>
            </a:r>
          </a:p>
          <a:p>
            <a:pPr marL="647700" lvl="1" indent="-323850" algn="l">
              <a:lnSpc>
                <a:spcPts val="3390"/>
              </a:lnSpc>
              <a:buFont typeface="Arial"/>
              <a:buChar char="•"/>
            </a:pPr>
            <a:r>
              <a:rPr lang="en-US" sz="3000" spc="-153">
                <a:solidFill>
                  <a:srgbClr val="FDFFEF"/>
                </a:solidFill>
                <a:latin typeface="Tex Gyre Bonum"/>
                <a:ea typeface="Tex Gyre Bonum"/>
                <a:cs typeface="Tex Gyre Bonum"/>
                <a:sym typeface="Tex Gyre Bonum"/>
              </a:rPr>
              <a:t>The uncertainty interval helps manage risk in decisions based on the predictions.</a:t>
            </a:r>
          </a:p>
          <a:p>
            <a:pPr marL="647700" lvl="1" indent="-323850" algn="l">
              <a:lnSpc>
                <a:spcPts val="3390"/>
              </a:lnSpc>
              <a:buFont typeface="Arial"/>
              <a:buChar char="•"/>
            </a:pPr>
            <a:r>
              <a:rPr lang="en-US" sz="3000" spc="-153">
                <a:solidFill>
                  <a:srgbClr val="FDFFEF"/>
                </a:solidFill>
                <a:latin typeface="Tex Gyre Bonum"/>
                <a:ea typeface="Tex Gyre Bonum"/>
                <a:cs typeface="Tex Gyre Bonum"/>
                <a:sym typeface="Tex Gyre Bonum"/>
              </a:rPr>
              <a:t>Useful in environmental planning, public health alerts, and pollution control strategies</a:t>
            </a:r>
          </a:p>
          <a:p>
            <a:pPr algn="l">
              <a:lnSpc>
                <a:spcPts val="3390"/>
              </a:lnSpc>
            </a:pPr>
            <a:endParaRPr lang="en-US" sz="3000" spc="-153">
              <a:solidFill>
                <a:srgbClr val="FDFFEF"/>
              </a:solidFill>
              <a:latin typeface="Tex Gyre Bonum"/>
              <a:ea typeface="Tex Gyre Bonum"/>
              <a:cs typeface="Tex Gyre Bonum"/>
              <a:sym typeface="Tex Gyre Bonum"/>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13191.67"/>
                </p14:media>
              </p:ext>
            </p:extLst>
          </p:nvPr>
        </p:nvPicPr>
        <p:blipFill>
          <a:blip r:embed="rId4"/>
          <a:srcRect t="657" b="657"/>
          <a:stretch>
            <a:fillRect/>
          </a:stretch>
        </p:blipFill>
        <p:spPr>
          <a:xfrm>
            <a:off x="0" y="0"/>
            <a:ext cx="18288000" cy="10287000"/>
          </a:xfrm>
          <a:prstGeom prst="rect">
            <a:avLst/>
          </a:prstGeom>
        </p:spPr>
      </p:pic>
      <p:sp>
        <p:nvSpPr>
          <p:cNvPr id="3" name="Freeform 3"/>
          <p:cNvSpPr/>
          <p:nvPr/>
        </p:nvSpPr>
        <p:spPr>
          <a:xfrm>
            <a:off x="13960087" y="1600200"/>
            <a:ext cx="3299213" cy="3676003"/>
          </a:xfrm>
          <a:custGeom>
            <a:avLst/>
            <a:gdLst/>
            <a:ahLst/>
            <a:cxnLst/>
            <a:rect l="l" t="t" r="r" b="b"/>
            <a:pathLst>
              <a:path w="3299213" h="3676003">
                <a:moveTo>
                  <a:pt x="0" y="0"/>
                </a:moveTo>
                <a:lnTo>
                  <a:pt x="3299213" y="0"/>
                </a:lnTo>
                <a:lnTo>
                  <a:pt x="3299213" y="3676003"/>
                </a:lnTo>
                <a:lnTo>
                  <a:pt x="0" y="3676003"/>
                </a:lnTo>
                <a:lnTo>
                  <a:pt x="0" y="0"/>
                </a:lnTo>
                <a:close/>
              </a:path>
            </a:pathLst>
          </a:custGeom>
          <a:blipFill>
            <a:blip r:embed="rId5"/>
            <a:stretch>
              <a:fillRect/>
            </a:stretch>
          </a:blipFill>
        </p:spPr>
      </p:sp>
      <p:sp>
        <p:nvSpPr>
          <p:cNvPr id="4" name="Freeform 4"/>
          <p:cNvSpPr/>
          <p:nvPr/>
        </p:nvSpPr>
        <p:spPr>
          <a:xfrm flipH="1">
            <a:off x="1748562" y="4237792"/>
            <a:ext cx="1625746" cy="1811416"/>
          </a:xfrm>
          <a:custGeom>
            <a:avLst/>
            <a:gdLst/>
            <a:ahLst/>
            <a:cxnLst/>
            <a:rect l="l" t="t" r="r" b="b"/>
            <a:pathLst>
              <a:path w="1625746" h="1811416">
                <a:moveTo>
                  <a:pt x="1625746" y="0"/>
                </a:moveTo>
                <a:lnTo>
                  <a:pt x="0" y="0"/>
                </a:lnTo>
                <a:lnTo>
                  <a:pt x="0" y="1811416"/>
                </a:lnTo>
                <a:lnTo>
                  <a:pt x="1625746" y="1811416"/>
                </a:lnTo>
                <a:lnTo>
                  <a:pt x="1625746" y="0"/>
                </a:lnTo>
                <a:close/>
              </a:path>
            </a:pathLst>
          </a:custGeom>
          <a:blipFill>
            <a:blip r:embed="rId5"/>
            <a:stretch>
              <a:fillRect/>
            </a:stretch>
          </a:blipFill>
        </p:spPr>
      </p:sp>
      <p:sp>
        <p:nvSpPr>
          <p:cNvPr id="5" name="Freeform 5"/>
          <p:cNvSpPr/>
          <p:nvPr/>
        </p:nvSpPr>
        <p:spPr>
          <a:xfrm>
            <a:off x="16250746" y="6937576"/>
            <a:ext cx="1200839" cy="1337982"/>
          </a:xfrm>
          <a:custGeom>
            <a:avLst/>
            <a:gdLst/>
            <a:ahLst/>
            <a:cxnLst/>
            <a:rect l="l" t="t" r="r" b="b"/>
            <a:pathLst>
              <a:path w="1200839" h="1337982">
                <a:moveTo>
                  <a:pt x="0" y="0"/>
                </a:moveTo>
                <a:lnTo>
                  <a:pt x="1200839" y="0"/>
                </a:lnTo>
                <a:lnTo>
                  <a:pt x="1200839" y="1337982"/>
                </a:lnTo>
                <a:lnTo>
                  <a:pt x="0" y="1337982"/>
                </a:lnTo>
                <a:lnTo>
                  <a:pt x="0" y="0"/>
                </a:lnTo>
                <a:close/>
              </a:path>
            </a:pathLst>
          </a:custGeom>
          <a:blipFill>
            <a:blip r:embed="rId5"/>
            <a:stretch>
              <a:fillRect/>
            </a:stretch>
          </a:blipFill>
        </p:spPr>
      </p:sp>
      <p:sp>
        <p:nvSpPr>
          <p:cNvPr id="6" name="Freeform 6"/>
          <p:cNvSpPr/>
          <p:nvPr/>
        </p:nvSpPr>
        <p:spPr>
          <a:xfrm rot="-10800000" flipH="1" flipV="1">
            <a:off x="-737778" y="7185769"/>
            <a:ext cx="3299213" cy="3676003"/>
          </a:xfrm>
          <a:custGeom>
            <a:avLst/>
            <a:gdLst/>
            <a:ahLst/>
            <a:cxnLst/>
            <a:rect l="l" t="t" r="r" b="b"/>
            <a:pathLst>
              <a:path w="3299213" h="3676003">
                <a:moveTo>
                  <a:pt x="3299213" y="3676003"/>
                </a:moveTo>
                <a:lnTo>
                  <a:pt x="0" y="3676003"/>
                </a:lnTo>
                <a:lnTo>
                  <a:pt x="0" y="0"/>
                </a:lnTo>
                <a:lnTo>
                  <a:pt x="3299213" y="0"/>
                </a:lnTo>
                <a:lnTo>
                  <a:pt x="3299213" y="3676003"/>
                </a:lnTo>
                <a:close/>
              </a:path>
            </a:pathLst>
          </a:custGeom>
          <a:blipFill>
            <a:blip r:embed="rId5"/>
            <a:stretch>
              <a:fillRect/>
            </a:stretch>
          </a:blipFill>
        </p:spPr>
      </p:sp>
      <p:sp>
        <p:nvSpPr>
          <p:cNvPr id="7" name="Freeform 7"/>
          <p:cNvSpPr/>
          <p:nvPr/>
        </p:nvSpPr>
        <p:spPr>
          <a:xfrm rot="1097747" flipH="1">
            <a:off x="3459840" y="822433"/>
            <a:ext cx="755891" cy="842218"/>
          </a:xfrm>
          <a:custGeom>
            <a:avLst/>
            <a:gdLst/>
            <a:ahLst/>
            <a:cxnLst/>
            <a:rect l="l" t="t" r="r" b="b"/>
            <a:pathLst>
              <a:path w="755891" h="842218">
                <a:moveTo>
                  <a:pt x="755891" y="0"/>
                </a:moveTo>
                <a:lnTo>
                  <a:pt x="0" y="0"/>
                </a:lnTo>
                <a:lnTo>
                  <a:pt x="0" y="842218"/>
                </a:lnTo>
                <a:lnTo>
                  <a:pt x="755891" y="842218"/>
                </a:lnTo>
                <a:lnTo>
                  <a:pt x="755891" y="0"/>
                </a:lnTo>
                <a:close/>
              </a:path>
            </a:pathLst>
          </a:custGeom>
          <a:blipFill>
            <a:blip r:embed="rId5"/>
            <a:stretch>
              <a:fillRect/>
            </a:stretch>
          </a:blipFill>
        </p:spPr>
      </p:sp>
      <p:sp>
        <p:nvSpPr>
          <p:cNvPr id="8" name="Freeform 8"/>
          <p:cNvSpPr/>
          <p:nvPr/>
        </p:nvSpPr>
        <p:spPr>
          <a:xfrm rot="1097747">
            <a:off x="14853001" y="8941100"/>
            <a:ext cx="755891" cy="842218"/>
          </a:xfrm>
          <a:custGeom>
            <a:avLst/>
            <a:gdLst/>
            <a:ahLst/>
            <a:cxnLst/>
            <a:rect l="l" t="t" r="r" b="b"/>
            <a:pathLst>
              <a:path w="755891" h="842218">
                <a:moveTo>
                  <a:pt x="0" y="0"/>
                </a:moveTo>
                <a:lnTo>
                  <a:pt x="755891" y="0"/>
                </a:lnTo>
                <a:lnTo>
                  <a:pt x="755891" y="842218"/>
                </a:lnTo>
                <a:lnTo>
                  <a:pt x="0" y="842218"/>
                </a:lnTo>
                <a:lnTo>
                  <a:pt x="0" y="0"/>
                </a:lnTo>
                <a:close/>
              </a:path>
            </a:pathLst>
          </a:custGeom>
          <a:blipFill>
            <a:blip r:embed="rId5"/>
            <a:stretch>
              <a:fillRect/>
            </a:stretch>
          </a:blipFill>
        </p:spPr>
      </p:sp>
      <p:sp>
        <p:nvSpPr>
          <p:cNvPr id="9" name="Freeform 9"/>
          <p:cNvSpPr/>
          <p:nvPr/>
        </p:nvSpPr>
        <p:spPr>
          <a:xfrm>
            <a:off x="0" y="1256318"/>
            <a:ext cx="10133028" cy="8777736"/>
          </a:xfrm>
          <a:custGeom>
            <a:avLst/>
            <a:gdLst/>
            <a:ahLst/>
            <a:cxnLst/>
            <a:rect l="l" t="t" r="r" b="b"/>
            <a:pathLst>
              <a:path w="10133028" h="8777736">
                <a:moveTo>
                  <a:pt x="0" y="0"/>
                </a:moveTo>
                <a:lnTo>
                  <a:pt x="10133028" y="0"/>
                </a:lnTo>
                <a:lnTo>
                  <a:pt x="10133028" y="8777736"/>
                </a:lnTo>
                <a:lnTo>
                  <a:pt x="0" y="8777736"/>
                </a:lnTo>
                <a:lnTo>
                  <a:pt x="0" y="0"/>
                </a:lnTo>
                <a:close/>
              </a:path>
            </a:pathLst>
          </a:custGeom>
          <a:blipFill>
            <a:blip r:embed="rId6"/>
            <a:stretch>
              <a:fillRect/>
            </a:stretch>
          </a:blipFill>
        </p:spPr>
      </p:sp>
      <p:sp>
        <p:nvSpPr>
          <p:cNvPr id="10" name="TextBox 10"/>
          <p:cNvSpPr txBox="1"/>
          <p:nvPr/>
        </p:nvSpPr>
        <p:spPr>
          <a:xfrm>
            <a:off x="14938" y="244952"/>
            <a:ext cx="8627766" cy="783748"/>
          </a:xfrm>
          <a:prstGeom prst="rect">
            <a:avLst/>
          </a:prstGeom>
        </p:spPr>
        <p:txBody>
          <a:bodyPr lIns="0" tIns="0" rIns="0" bIns="0" rtlCol="0" anchor="t">
            <a:spAutoFit/>
          </a:bodyPr>
          <a:lstStyle/>
          <a:p>
            <a:pPr algn="ctr">
              <a:lnSpc>
                <a:spcPts val="5627"/>
              </a:lnSpc>
            </a:pPr>
            <a:r>
              <a:rPr lang="en-US" sz="5210" b="1">
                <a:solidFill>
                  <a:srgbClr val="FFFFFF"/>
                </a:solidFill>
                <a:latin typeface="Poppins Bold"/>
                <a:ea typeface="Poppins Bold"/>
                <a:cs typeface="Poppins Bold"/>
                <a:sym typeface="Poppins Bold"/>
              </a:rPr>
              <a:t>POLLUTANTS OVER TIME</a:t>
            </a:r>
          </a:p>
        </p:txBody>
      </p:sp>
      <p:sp>
        <p:nvSpPr>
          <p:cNvPr id="11" name="TextBox 11"/>
          <p:cNvSpPr txBox="1"/>
          <p:nvPr/>
        </p:nvSpPr>
        <p:spPr>
          <a:xfrm>
            <a:off x="10143411" y="1771534"/>
            <a:ext cx="7115889" cy="2613914"/>
          </a:xfrm>
          <a:prstGeom prst="rect">
            <a:avLst/>
          </a:prstGeom>
        </p:spPr>
        <p:txBody>
          <a:bodyPr lIns="0" tIns="0" rIns="0" bIns="0" rtlCol="0" anchor="t">
            <a:spAutoFit/>
          </a:bodyPr>
          <a:lstStyle/>
          <a:p>
            <a:pPr marL="561341" lvl="1" indent="-280670" algn="l">
              <a:lnSpc>
                <a:spcPts val="2938"/>
              </a:lnSpc>
              <a:buFont typeface="Arial"/>
              <a:buChar char="•"/>
            </a:pPr>
            <a:r>
              <a:rPr lang="en-US" sz="2600" spc="-132">
                <a:solidFill>
                  <a:srgbClr val="FDFFEF"/>
                </a:solidFill>
                <a:latin typeface="Tex Gyre Bonum"/>
                <a:ea typeface="Tex Gyre Bonum"/>
                <a:cs typeface="Tex Gyre Bonum"/>
                <a:sym typeface="Tex Gyre Bonum"/>
              </a:rPr>
              <a:t>time series plots for four major air pollutants:</a:t>
            </a:r>
          </a:p>
          <a:p>
            <a:pPr marL="561341" lvl="1" indent="-280670" algn="l">
              <a:lnSpc>
                <a:spcPts val="2938"/>
              </a:lnSpc>
              <a:buFont typeface="Arial"/>
              <a:buChar char="•"/>
            </a:pPr>
            <a:r>
              <a:rPr lang="en-US" sz="2600" spc="-132">
                <a:solidFill>
                  <a:srgbClr val="FDFFEF"/>
                </a:solidFill>
                <a:latin typeface="Tex Gyre Bonum"/>
                <a:ea typeface="Tex Gyre Bonum"/>
                <a:cs typeface="Tex Gyre Bonum"/>
                <a:sym typeface="Tex Gyre Bonum"/>
              </a:rPr>
              <a:t>O₃ (Ozone) – 🟧 Orange</a:t>
            </a:r>
          </a:p>
          <a:p>
            <a:pPr marL="561341" lvl="1" indent="-280670" algn="l">
              <a:lnSpc>
                <a:spcPts val="2938"/>
              </a:lnSpc>
              <a:buFont typeface="Arial"/>
              <a:buChar char="•"/>
            </a:pPr>
            <a:r>
              <a:rPr lang="en-US" sz="2600" spc="-132">
                <a:solidFill>
                  <a:srgbClr val="FDFFEF"/>
                </a:solidFill>
                <a:latin typeface="Tex Gyre Bonum"/>
                <a:ea typeface="Tex Gyre Bonum"/>
                <a:cs typeface="Tex Gyre Bonum"/>
                <a:sym typeface="Tex Gyre Bonum"/>
              </a:rPr>
              <a:t>NO₂ (Nitrogen Dioxide) – 🔵 Blue</a:t>
            </a:r>
          </a:p>
          <a:p>
            <a:pPr marL="561341" lvl="1" indent="-280670" algn="l">
              <a:lnSpc>
                <a:spcPts val="2938"/>
              </a:lnSpc>
              <a:buFont typeface="Arial"/>
              <a:buChar char="•"/>
            </a:pPr>
            <a:r>
              <a:rPr lang="en-US" sz="2600" spc="-132">
                <a:solidFill>
                  <a:srgbClr val="FDFFEF"/>
                </a:solidFill>
                <a:latin typeface="Tex Gyre Bonum"/>
                <a:ea typeface="Tex Gyre Bonum"/>
                <a:cs typeface="Tex Gyre Bonum"/>
                <a:sym typeface="Tex Gyre Bonum"/>
              </a:rPr>
              <a:t>SO₂ (Sulfur Dioxide) – 🟢 Green</a:t>
            </a:r>
          </a:p>
          <a:p>
            <a:pPr marL="561341" lvl="1" indent="-280670" algn="l">
              <a:lnSpc>
                <a:spcPts val="2938"/>
              </a:lnSpc>
              <a:buFont typeface="Arial"/>
              <a:buChar char="•"/>
            </a:pPr>
            <a:r>
              <a:rPr lang="en-US" sz="2600" spc="-132">
                <a:solidFill>
                  <a:srgbClr val="FDFFEF"/>
                </a:solidFill>
                <a:latin typeface="Tex Gyre Bonum"/>
                <a:ea typeface="Tex Gyre Bonum"/>
                <a:cs typeface="Tex Gyre Bonum"/>
                <a:sym typeface="Tex Gyre Bonum"/>
              </a:rPr>
              <a:t>CO (Carbon Monoxide) – 🔴 Red</a:t>
            </a:r>
          </a:p>
          <a:p>
            <a:pPr algn="l">
              <a:lnSpc>
                <a:spcPts val="2938"/>
              </a:lnSpc>
            </a:pPr>
            <a:endParaRPr lang="en-US" sz="2600" spc="-132">
              <a:solidFill>
                <a:srgbClr val="FDFFEF"/>
              </a:solidFill>
              <a:latin typeface="Tex Gyre Bonum"/>
              <a:ea typeface="Tex Gyre Bonum"/>
              <a:cs typeface="Tex Gyre Bonum"/>
              <a:sym typeface="Tex Gyre Bonum"/>
            </a:endParaRPr>
          </a:p>
          <a:p>
            <a:pPr algn="l">
              <a:lnSpc>
                <a:spcPts val="2938"/>
              </a:lnSpc>
            </a:pPr>
            <a:endParaRPr lang="en-US" sz="2600" spc="-132">
              <a:solidFill>
                <a:srgbClr val="FDFFEF"/>
              </a:solidFill>
              <a:latin typeface="Tex Gyre Bonum"/>
              <a:ea typeface="Tex Gyre Bonum"/>
              <a:cs typeface="Tex Gyre Bonum"/>
              <a:sym typeface="Tex Gyre Bonum"/>
            </a:endParaRPr>
          </a:p>
        </p:txBody>
      </p:sp>
      <p:sp>
        <p:nvSpPr>
          <p:cNvPr id="12" name="TextBox 12"/>
          <p:cNvSpPr txBox="1"/>
          <p:nvPr/>
        </p:nvSpPr>
        <p:spPr>
          <a:xfrm>
            <a:off x="10143411" y="3951210"/>
            <a:ext cx="8319105" cy="5214239"/>
          </a:xfrm>
          <a:prstGeom prst="rect">
            <a:avLst/>
          </a:prstGeom>
        </p:spPr>
        <p:txBody>
          <a:bodyPr lIns="0" tIns="0" rIns="0" bIns="0" rtlCol="0" anchor="t">
            <a:spAutoFit/>
          </a:bodyPr>
          <a:lstStyle/>
          <a:p>
            <a:pPr marL="561341" lvl="1" indent="-280670" algn="l">
              <a:lnSpc>
                <a:spcPts val="2938"/>
              </a:lnSpc>
              <a:buFont typeface="Arial"/>
              <a:buChar char="•"/>
            </a:pPr>
            <a:r>
              <a:rPr lang="en-US" sz="2600" spc="-132">
                <a:solidFill>
                  <a:srgbClr val="FDFFEF"/>
                </a:solidFill>
                <a:latin typeface="Tex Gyre Bonum"/>
                <a:ea typeface="Tex Gyre Bonum"/>
                <a:cs typeface="Tex Gyre Bonum"/>
                <a:sym typeface="Tex Gyre Bonum"/>
              </a:rPr>
              <a:t>Ozone (O₃) is like the sun’s shadow—it follows a daily  rising and falling smoothly, mostly reacting to sunlight during the day.</a:t>
            </a:r>
          </a:p>
          <a:p>
            <a:pPr algn="l">
              <a:lnSpc>
                <a:spcPts val="2938"/>
              </a:lnSpc>
            </a:pPr>
            <a:endParaRPr lang="en-US" sz="2600" spc="-132">
              <a:solidFill>
                <a:srgbClr val="FDFFEF"/>
              </a:solidFill>
              <a:latin typeface="Tex Gyre Bonum"/>
              <a:ea typeface="Tex Gyre Bonum"/>
              <a:cs typeface="Tex Gyre Bonum"/>
              <a:sym typeface="Tex Gyre Bonum"/>
            </a:endParaRPr>
          </a:p>
          <a:p>
            <a:pPr marL="561341" lvl="1" indent="-280670" algn="l">
              <a:lnSpc>
                <a:spcPts val="2938"/>
              </a:lnSpc>
              <a:buFont typeface="Arial"/>
              <a:buChar char="•"/>
            </a:pPr>
            <a:r>
              <a:rPr lang="en-US" sz="2600" spc="-132">
                <a:solidFill>
                  <a:srgbClr val="FDFFEF"/>
                </a:solidFill>
                <a:latin typeface="Tex Gyre Bonum"/>
                <a:ea typeface="Tex Gyre Bonum"/>
                <a:cs typeface="Tex Gyre Bonum"/>
                <a:sym typeface="Tex Gyre Bonum"/>
              </a:rPr>
              <a:t>NO₂ (Nitrogen Dioxide) behaves like traffic—it stays steady but dips suddenly,  when traffic slows </a:t>
            </a:r>
          </a:p>
          <a:p>
            <a:pPr algn="l">
              <a:lnSpc>
                <a:spcPts val="2938"/>
              </a:lnSpc>
            </a:pPr>
            <a:endParaRPr lang="en-US" sz="2600" spc="-132">
              <a:solidFill>
                <a:srgbClr val="FDFFEF"/>
              </a:solidFill>
              <a:latin typeface="Tex Gyre Bonum"/>
              <a:ea typeface="Tex Gyre Bonum"/>
              <a:cs typeface="Tex Gyre Bonum"/>
              <a:sym typeface="Tex Gyre Bonum"/>
            </a:endParaRPr>
          </a:p>
          <a:p>
            <a:pPr marL="561341" lvl="1" indent="-280670" algn="l">
              <a:lnSpc>
                <a:spcPts val="2938"/>
              </a:lnSpc>
              <a:buFont typeface="Arial"/>
              <a:buChar char="•"/>
            </a:pPr>
            <a:r>
              <a:rPr lang="en-US" sz="2600" spc="-132">
                <a:solidFill>
                  <a:srgbClr val="FDFFEF"/>
                </a:solidFill>
                <a:latin typeface="Tex Gyre Bonum"/>
                <a:ea typeface="Tex Gyre Bonum"/>
                <a:cs typeface="Tex Gyre Bonum"/>
                <a:sym typeface="Tex Gyre Bonum"/>
              </a:rPr>
              <a:t> SO₂ (Sulfur Dioxide) is quiet most of the time, but occasionally bursts loudly—likely from industrial emissions or power plants firing up.</a:t>
            </a:r>
          </a:p>
          <a:p>
            <a:pPr algn="l">
              <a:lnSpc>
                <a:spcPts val="2938"/>
              </a:lnSpc>
            </a:pPr>
            <a:endParaRPr lang="en-US" sz="2600" spc="-132">
              <a:solidFill>
                <a:srgbClr val="FDFFEF"/>
              </a:solidFill>
              <a:latin typeface="Tex Gyre Bonum"/>
              <a:ea typeface="Tex Gyre Bonum"/>
              <a:cs typeface="Tex Gyre Bonum"/>
              <a:sym typeface="Tex Gyre Bonum"/>
            </a:endParaRPr>
          </a:p>
          <a:p>
            <a:pPr marL="561341" lvl="1" indent="-280670" algn="l">
              <a:lnSpc>
                <a:spcPts val="2938"/>
              </a:lnSpc>
              <a:buFont typeface="Arial"/>
              <a:buChar char="•"/>
            </a:pPr>
            <a:r>
              <a:rPr lang="en-US" sz="2600" spc="-132">
                <a:solidFill>
                  <a:srgbClr val="FDFFEF"/>
                </a:solidFill>
                <a:latin typeface="Tex Gyre Bonum"/>
                <a:ea typeface="Tex Gyre Bonum"/>
                <a:cs typeface="Tex Gyre Bonum"/>
                <a:sym typeface="Tex Gyre Bonum"/>
              </a:rPr>
              <a:t> CO (Carbon Monoxide) is unpredictable</a:t>
            </a:r>
          </a:p>
          <a:p>
            <a:pPr algn="ctr">
              <a:lnSpc>
                <a:spcPts val="2938"/>
              </a:lnSpc>
            </a:pPr>
            <a:r>
              <a:rPr lang="en-US" sz="2600" spc="-132">
                <a:solidFill>
                  <a:srgbClr val="FDFFEF"/>
                </a:solidFill>
                <a:latin typeface="Tex Gyre Bonum"/>
                <a:ea typeface="Tex Gyre Bonum"/>
                <a:cs typeface="Tex Gyre Bonum"/>
                <a:sym typeface="Tex Gyre Bonum"/>
              </a:rPr>
              <a:t>       spiking up and down like a wild heartbeat, possibly from vehicles, burning trash, or cooking fires.</a:t>
            </a:r>
          </a:p>
        </p:txBody>
      </p:sp>
    </p:spTree>
  </p:cSld>
  <p:clrMapOvr>
    <a:masterClrMapping/>
  </p:clrMapOvr>
  <p:transition>
    <p:cover dir="u"/>
  </p:transition>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p14:media>
              </p:ext>
            </p:extLst>
          </p:nvPr>
        </p:nvPicPr>
        <p:blipFill>
          <a:blip r:embed="rId4"/>
          <a:srcRect/>
          <a:stretch>
            <a:fillRect/>
          </a:stretch>
        </p:blipFill>
        <p:spPr>
          <a:xfrm>
            <a:off x="0" y="0"/>
            <a:ext cx="18581036" cy="10591191"/>
          </a:xfrm>
          <a:prstGeom prst="rect">
            <a:avLst/>
          </a:prstGeom>
        </p:spPr>
      </p:pic>
      <p:sp>
        <p:nvSpPr>
          <p:cNvPr id="3" name="AutoShape 3"/>
          <p:cNvSpPr/>
          <p:nvPr/>
        </p:nvSpPr>
        <p:spPr>
          <a:xfrm>
            <a:off x="1028700" y="1028700"/>
            <a:ext cx="16230600" cy="0"/>
          </a:xfrm>
          <a:prstGeom prst="line">
            <a:avLst/>
          </a:prstGeom>
          <a:ln w="38100" cap="flat">
            <a:solidFill>
              <a:srgbClr val="FFFFFF"/>
            </a:solidFill>
            <a:prstDash val="solid"/>
            <a:headEnd type="none" w="sm" len="sm"/>
            <a:tailEnd type="none" w="sm" len="sm"/>
          </a:ln>
        </p:spPr>
      </p:sp>
      <p:sp>
        <p:nvSpPr>
          <p:cNvPr id="4" name="AutoShape 4"/>
          <p:cNvSpPr/>
          <p:nvPr/>
        </p:nvSpPr>
        <p:spPr>
          <a:xfrm>
            <a:off x="1028700" y="9239250"/>
            <a:ext cx="16230600" cy="0"/>
          </a:xfrm>
          <a:prstGeom prst="line">
            <a:avLst/>
          </a:prstGeom>
          <a:ln w="38100" cap="flat">
            <a:solidFill>
              <a:srgbClr val="FFFFFF"/>
            </a:solidFill>
            <a:prstDash val="solid"/>
            <a:headEnd type="none" w="sm" len="sm"/>
            <a:tailEnd type="none" w="sm" len="sm"/>
          </a:ln>
        </p:spPr>
      </p:sp>
      <p:sp>
        <p:nvSpPr>
          <p:cNvPr id="5" name="Freeform 5"/>
          <p:cNvSpPr/>
          <p:nvPr/>
        </p:nvSpPr>
        <p:spPr>
          <a:xfrm>
            <a:off x="244639" y="1582902"/>
            <a:ext cx="7448865" cy="7012749"/>
          </a:xfrm>
          <a:custGeom>
            <a:avLst/>
            <a:gdLst/>
            <a:ahLst/>
            <a:cxnLst/>
            <a:rect l="l" t="t" r="r" b="b"/>
            <a:pathLst>
              <a:path w="7448865" h="7012749">
                <a:moveTo>
                  <a:pt x="0" y="0"/>
                </a:moveTo>
                <a:lnTo>
                  <a:pt x="7448865" y="0"/>
                </a:lnTo>
                <a:lnTo>
                  <a:pt x="7448865" y="7012748"/>
                </a:lnTo>
                <a:lnTo>
                  <a:pt x="0" y="7012748"/>
                </a:lnTo>
                <a:lnTo>
                  <a:pt x="0" y="0"/>
                </a:lnTo>
                <a:close/>
              </a:path>
            </a:pathLst>
          </a:custGeom>
          <a:blipFill>
            <a:blip r:embed="rId5"/>
            <a:stretch>
              <a:fillRect/>
            </a:stretch>
          </a:blipFill>
        </p:spPr>
      </p:sp>
      <p:sp>
        <p:nvSpPr>
          <p:cNvPr id="6" name="TextBox 6"/>
          <p:cNvSpPr txBox="1"/>
          <p:nvPr/>
        </p:nvSpPr>
        <p:spPr>
          <a:xfrm>
            <a:off x="487851" y="-123825"/>
            <a:ext cx="17312298" cy="1653510"/>
          </a:xfrm>
          <a:prstGeom prst="rect">
            <a:avLst/>
          </a:prstGeom>
        </p:spPr>
        <p:txBody>
          <a:bodyPr lIns="0" tIns="0" rIns="0" bIns="0" rtlCol="0" anchor="t">
            <a:spAutoFit/>
          </a:bodyPr>
          <a:lstStyle/>
          <a:p>
            <a:pPr algn="ctr">
              <a:lnSpc>
                <a:spcPts val="6299"/>
              </a:lnSpc>
            </a:pPr>
            <a:r>
              <a:rPr lang="en-US" sz="4500" b="1">
                <a:solidFill>
                  <a:srgbClr val="FFFFFF"/>
                </a:solidFill>
                <a:latin typeface="Poppins Bold"/>
                <a:ea typeface="Poppins Bold"/>
                <a:cs typeface="Poppins Bold"/>
                <a:sym typeface="Poppins Bold"/>
              </a:rPr>
              <a:t>PAI CHART AQI DISTRIBUTION  GOOD VS MODERATE VS POOR</a:t>
            </a:r>
          </a:p>
          <a:p>
            <a:pPr algn="ctr">
              <a:lnSpc>
                <a:spcPts val="6723"/>
              </a:lnSpc>
            </a:pPr>
            <a:endParaRPr lang="en-US" sz="4500" b="1">
              <a:solidFill>
                <a:srgbClr val="FFFFFF"/>
              </a:solidFill>
              <a:latin typeface="Poppins Bold"/>
              <a:ea typeface="Poppins Bold"/>
              <a:cs typeface="Poppins Bold"/>
              <a:sym typeface="Poppins Bold"/>
            </a:endParaRPr>
          </a:p>
        </p:txBody>
      </p:sp>
      <p:graphicFrame>
        <p:nvGraphicFramePr>
          <p:cNvPr id="7" name="Object 7"/>
          <p:cNvGraphicFramePr/>
          <p:nvPr/>
        </p:nvGraphicFramePr>
        <p:xfrm>
          <a:off x="9631851" y="3055619"/>
          <a:ext cx="3771900" cy="1676400"/>
        </p:xfrm>
        <a:graphic>
          <a:graphicData uri="http://schemas.openxmlformats.org/presentationml/2006/ole">
            <mc:AlternateContent xmlns:mc="http://schemas.openxmlformats.org/markup-compatibility/2006">
              <mc:Choice xmlns:v="urn:schemas-microsoft-com:vml" Requires="v">
                <p:oleObj name="Worksheet" r:id="rId6" imgW="4521200" imgH="2425700" progId="Excel.Sheet.12">
                  <p:embed/>
                </p:oleObj>
              </mc:Choice>
              <mc:Fallback>
                <p:oleObj name="Worksheet" r:id="rId6" imgW="4521200" imgH="2425700" progId="Excel.Sheet.12">
                  <p:embed/>
                  <p:pic>
                    <p:nvPicPr>
                      <p:cNvPr id="0" name=""/>
                      <p:cNvPicPr/>
                      <p:nvPr/>
                    </p:nvPicPr>
                    <p:blipFill>
                      <a:blip r:embed="rId7"/>
                      <a:stretch>
                        <a:fillRect/>
                      </a:stretch>
                    </p:blipFill>
                    <p:spPr>
                      <a:xfrm>
                        <a:off x="9631851" y="3055619"/>
                        <a:ext cx="3771900" cy="1676400"/>
                      </a:xfrm>
                      <a:prstGeom prst="rect">
                        <a:avLst/>
                      </a:prstGeom>
                    </p:spPr>
                  </p:pic>
                </p:oleObj>
              </mc:Fallback>
            </mc:AlternateContent>
          </a:graphicData>
        </a:graphic>
      </p:graphicFrame>
    </p:spTree>
  </p:cSld>
  <p:clrMapOvr>
    <a:masterClrMapping/>
  </p:clrMapOvr>
  <p:transition spd="slow">
    <p:push dir="r"/>
  </p:transition>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0ECF1">
                <a:alpha val="100000"/>
              </a:srgbClr>
            </a:gs>
            <a:gs pos="100000">
              <a:srgbClr val="64A6C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6047920" y="62427"/>
            <a:ext cx="6141996" cy="2518350"/>
          </a:xfrm>
          <a:prstGeom prst="rect">
            <a:avLst/>
          </a:prstGeom>
        </p:spPr>
        <p:txBody>
          <a:bodyPr lIns="0" tIns="0" rIns="0" bIns="0" rtlCol="0" anchor="t">
            <a:spAutoFit/>
          </a:bodyPr>
          <a:lstStyle/>
          <a:p>
            <a:pPr algn="ctr">
              <a:lnSpc>
                <a:spcPts val="5317"/>
              </a:lnSpc>
            </a:pPr>
            <a:r>
              <a:rPr lang="en-US" sz="3798" b="1">
                <a:solidFill>
                  <a:srgbClr val="204C1E"/>
                </a:solidFill>
                <a:latin typeface="Open Sans Bold"/>
                <a:ea typeface="Open Sans Bold"/>
                <a:cs typeface="Open Sans Bold"/>
                <a:sym typeface="Open Sans Bold"/>
              </a:rPr>
              <a:t>EARTH IS OUR COMMON HOME</a:t>
            </a:r>
          </a:p>
        </p:txBody>
      </p:sp>
      <p:grpSp>
        <p:nvGrpSpPr>
          <p:cNvPr id="3" name="Group 3"/>
          <p:cNvGrpSpPr/>
          <p:nvPr/>
        </p:nvGrpSpPr>
        <p:grpSpPr>
          <a:xfrm>
            <a:off x="6252146" y="456063"/>
            <a:ext cx="5859691" cy="58596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F8F8">
                <a:alpha val="46667"/>
              </a:srgbClr>
            </a:solidFill>
            <a:ln w="104775" cap="sq">
              <a:solidFill>
                <a:srgbClr val="7FCCCF">
                  <a:alpha val="46667"/>
                </a:srgbClr>
              </a:solidFill>
              <a:prstDash val="solid"/>
              <a:miter/>
            </a:ln>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6047920" y="4549500"/>
            <a:ext cx="4125439" cy="1695180"/>
          </a:xfrm>
          <a:custGeom>
            <a:avLst/>
            <a:gdLst/>
            <a:ahLst/>
            <a:cxnLst/>
            <a:rect l="l" t="t" r="r" b="b"/>
            <a:pathLst>
              <a:path w="4125439" h="1695180">
                <a:moveTo>
                  <a:pt x="0" y="0"/>
                </a:moveTo>
                <a:lnTo>
                  <a:pt x="4125438" y="0"/>
                </a:lnTo>
                <a:lnTo>
                  <a:pt x="4125438" y="1695180"/>
                </a:lnTo>
                <a:lnTo>
                  <a:pt x="0" y="1695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311236" y="2361829"/>
            <a:ext cx="1705368" cy="2436240"/>
          </a:xfrm>
          <a:custGeom>
            <a:avLst/>
            <a:gdLst/>
            <a:ahLst/>
            <a:cxnLst/>
            <a:rect l="l" t="t" r="r" b="b"/>
            <a:pathLst>
              <a:path w="1705368" h="2436240">
                <a:moveTo>
                  <a:pt x="0" y="0"/>
                </a:moveTo>
                <a:lnTo>
                  <a:pt x="1705368" y="0"/>
                </a:lnTo>
                <a:lnTo>
                  <a:pt x="1705368" y="2436240"/>
                </a:lnTo>
                <a:lnTo>
                  <a:pt x="0" y="2436240"/>
                </a:lnTo>
                <a:lnTo>
                  <a:pt x="0" y="0"/>
                </a:lnTo>
                <a:close/>
              </a:path>
            </a:pathLst>
          </a:custGeom>
          <a:blipFill>
            <a:blip r:embed="rId4"/>
            <a:stretch>
              <a:fillRect/>
            </a:stretch>
          </a:blipFill>
        </p:spPr>
      </p:sp>
      <p:sp>
        <p:nvSpPr>
          <p:cNvPr id="8" name="Freeform 8"/>
          <p:cNvSpPr/>
          <p:nvPr/>
        </p:nvSpPr>
        <p:spPr>
          <a:xfrm>
            <a:off x="6386348" y="4488208"/>
            <a:ext cx="706177" cy="446951"/>
          </a:xfrm>
          <a:custGeom>
            <a:avLst/>
            <a:gdLst/>
            <a:ahLst/>
            <a:cxnLst/>
            <a:rect l="l" t="t" r="r" b="b"/>
            <a:pathLst>
              <a:path w="706177" h="446951">
                <a:moveTo>
                  <a:pt x="0" y="0"/>
                </a:moveTo>
                <a:lnTo>
                  <a:pt x="706177" y="0"/>
                </a:lnTo>
                <a:lnTo>
                  <a:pt x="706177" y="446951"/>
                </a:lnTo>
                <a:lnTo>
                  <a:pt x="0" y="446951"/>
                </a:lnTo>
                <a:lnTo>
                  <a:pt x="0" y="0"/>
                </a:lnTo>
                <a:close/>
              </a:path>
            </a:pathLst>
          </a:custGeom>
          <a:blipFill>
            <a:blip r:embed="rId5"/>
            <a:stretch>
              <a:fillRect/>
            </a:stretch>
          </a:blipFill>
        </p:spPr>
      </p:sp>
      <p:sp>
        <p:nvSpPr>
          <p:cNvPr id="9" name="Freeform 9"/>
          <p:cNvSpPr/>
          <p:nvPr/>
        </p:nvSpPr>
        <p:spPr>
          <a:xfrm>
            <a:off x="6805073" y="3226529"/>
            <a:ext cx="2058576" cy="1639141"/>
          </a:xfrm>
          <a:custGeom>
            <a:avLst/>
            <a:gdLst/>
            <a:ahLst/>
            <a:cxnLst/>
            <a:rect l="l" t="t" r="r" b="b"/>
            <a:pathLst>
              <a:path w="2058576" h="1639141">
                <a:moveTo>
                  <a:pt x="0" y="0"/>
                </a:moveTo>
                <a:lnTo>
                  <a:pt x="2058576" y="0"/>
                </a:lnTo>
                <a:lnTo>
                  <a:pt x="2058576" y="1639141"/>
                </a:lnTo>
                <a:lnTo>
                  <a:pt x="0" y="1639141"/>
                </a:lnTo>
                <a:lnTo>
                  <a:pt x="0" y="0"/>
                </a:lnTo>
                <a:close/>
              </a:path>
            </a:pathLst>
          </a:custGeom>
          <a:blipFill>
            <a:blip r:embed="rId6"/>
            <a:stretch>
              <a:fillRect/>
            </a:stretch>
          </a:blipFill>
        </p:spPr>
      </p:sp>
      <p:pic>
        <p:nvPicPr>
          <p:cNvPr id="10" name="Picture 10"/>
          <p:cNvPicPr>
            <a:picLocks noChangeAspect="1"/>
          </p:cNvPicPr>
          <p:nvPr/>
        </p:nvPicPr>
        <p:blipFill>
          <a:blip r:embed="rId7"/>
          <a:srcRect/>
          <a:stretch>
            <a:fillRect/>
          </a:stretch>
        </p:blipFill>
        <p:spPr>
          <a:xfrm>
            <a:off x="8507136" y="4110745"/>
            <a:ext cx="656784" cy="754924"/>
          </a:xfrm>
          <a:prstGeom prst="rect">
            <a:avLst/>
          </a:prstGeom>
        </p:spPr>
      </p:pic>
      <p:sp>
        <p:nvSpPr>
          <p:cNvPr id="11" name="Freeform 11"/>
          <p:cNvSpPr/>
          <p:nvPr/>
        </p:nvSpPr>
        <p:spPr>
          <a:xfrm>
            <a:off x="-1764536" y="1197503"/>
            <a:ext cx="5300714" cy="2154384"/>
          </a:xfrm>
          <a:custGeom>
            <a:avLst/>
            <a:gdLst/>
            <a:ahLst/>
            <a:cxnLst/>
            <a:rect l="l" t="t" r="r" b="b"/>
            <a:pathLst>
              <a:path w="5300714" h="2154384">
                <a:moveTo>
                  <a:pt x="0" y="0"/>
                </a:moveTo>
                <a:lnTo>
                  <a:pt x="5300713" y="0"/>
                </a:lnTo>
                <a:lnTo>
                  <a:pt x="5300713" y="2154383"/>
                </a:lnTo>
                <a:lnTo>
                  <a:pt x="0" y="2154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flipH="1">
            <a:off x="14850603" y="1197503"/>
            <a:ext cx="5300714" cy="2154384"/>
          </a:xfrm>
          <a:custGeom>
            <a:avLst/>
            <a:gdLst/>
            <a:ahLst/>
            <a:cxnLst/>
            <a:rect l="l" t="t" r="r" b="b"/>
            <a:pathLst>
              <a:path w="5300714" h="2154384">
                <a:moveTo>
                  <a:pt x="5300714" y="0"/>
                </a:moveTo>
                <a:lnTo>
                  <a:pt x="0" y="0"/>
                </a:lnTo>
                <a:lnTo>
                  <a:pt x="0" y="2154383"/>
                </a:lnTo>
                <a:lnTo>
                  <a:pt x="5300714" y="2154383"/>
                </a:lnTo>
                <a:lnTo>
                  <a:pt x="530071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flipH="1">
            <a:off x="1028700" y="4412571"/>
            <a:ext cx="3109757" cy="1263907"/>
          </a:xfrm>
          <a:custGeom>
            <a:avLst/>
            <a:gdLst/>
            <a:ahLst/>
            <a:cxnLst/>
            <a:rect l="l" t="t" r="r" b="b"/>
            <a:pathLst>
              <a:path w="3109757" h="1263907">
                <a:moveTo>
                  <a:pt x="3109757" y="0"/>
                </a:moveTo>
                <a:lnTo>
                  <a:pt x="0" y="0"/>
                </a:lnTo>
                <a:lnTo>
                  <a:pt x="0" y="1263907"/>
                </a:lnTo>
                <a:lnTo>
                  <a:pt x="3109757" y="1263907"/>
                </a:lnTo>
                <a:lnTo>
                  <a:pt x="310975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4225525" y="4412571"/>
            <a:ext cx="3109757" cy="1263907"/>
          </a:xfrm>
          <a:custGeom>
            <a:avLst/>
            <a:gdLst/>
            <a:ahLst/>
            <a:cxnLst/>
            <a:rect l="l" t="t" r="r" b="b"/>
            <a:pathLst>
              <a:path w="3109757" h="1263907">
                <a:moveTo>
                  <a:pt x="0" y="0"/>
                </a:moveTo>
                <a:lnTo>
                  <a:pt x="3109758" y="0"/>
                </a:lnTo>
                <a:lnTo>
                  <a:pt x="3109758" y="1263907"/>
                </a:lnTo>
                <a:lnTo>
                  <a:pt x="0" y="12639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76841" y="5251197"/>
            <a:ext cx="18211159" cy="5035803"/>
          </a:xfrm>
          <a:prstGeom prst="rect">
            <a:avLst/>
          </a:prstGeom>
        </p:spPr>
        <p:txBody>
          <a:bodyPr lIns="0" tIns="0" rIns="0" bIns="0" rtlCol="0" anchor="t">
            <a:spAutoFit/>
          </a:bodyPr>
          <a:lstStyle/>
          <a:p>
            <a:pPr algn="l">
              <a:lnSpc>
                <a:spcPts val="3074"/>
              </a:lnSpc>
            </a:pPr>
            <a:r>
              <a:rPr lang="en-US" sz="2846" b="1">
                <a:solidFill>
                  <a:srgbClr val="FFFFFF"/>
                </a:solidFill>
                <a:latin typeface="Poppins Bold"/>
                <a:ea typeface="Poppins Bold"/>
                <a:cs typeface="Poppins Bold"/>
                <a:sym typeface="Poppins Bold"/>
              </a:rPr>
              <a:t>INSIGHT:</a:t>
            </a:r>
          </a:p>
          <a:p>
            <a:pPr marL="614657" lvl="1" indent="-307328" algn="l">
              <a:lnSpc>
                <a:spcPts val="3074"/>
              </a:lnSpc>
              <a:buFont typeface="Arial"/>
              <a:buChar char="•"/>
            </a:pPr>
            <a:r>
              <a:rPr lang="en-US" sz="2846" b="1">
                <a:solidFill>
                  <a:srgbClr val="FFFFFF"/>
                </a:solidFill>
                <a:latin typeface="Poppins Bold"/>
                <a:ea typeface="Poppins Bold"/>
                <a:cs typeface="Poppins Bold"/>
                <a:sym typeface="Poppins Bold"/>
              </a:rPr>
              <a:t> CONTROLLING PM2.5 AND PM10 CAN HAVE THE MOST SIGNIFICANT IMPACT ON IMPROVING AQI.</a:t>
            </a:r>
          </a:p>
          <a:p>
            <a:pPr algn="l">
              <a:lnSpc>
                <a:spcPts val="3074"/>
              </a:lnSpc>
            </a:pPr>
            <a:endParaRPr lang="en-US" sz="2846" b="1">
              <a:solidFill>
                <a:srgbClr val="FFFFFF"/>
              </a:solidFill>
              <a:latin typeface="Poppins Bold"/>
              <a:ea typeface="Poppins Bold"/>
              <a:cs typeface="Poppins Bold"/>
              <a:sym typeface="Poppins Bold"/>
            </a:endParaRPr>
          </a:p>
          <a:p>
            <a:pPr marL="614657" lvl="1" indent="-307328" algn="l">
              <a:lnSpc>
                <a:spcPts val="3074"/>
              </a:lnSpc>
              <a:buFont typeface="Arial"/>
              <a:buChar char="•"/>
            </a:pPr>
            <a:r>
              <a:rPr lang="en-US" sz="2846" b="1">
                <a:solidFill>
                  <a:srgbClr val="FFFFFF"/>
                </a:solidFill>
                <a:latin typeface="Poppins Bold"/>
                <a:ea typeface="Poppins Bold"/>
                <a:cs typeface="Poppins Bold"/>
                <a:sym typeface="Poppins Bold"/>
              </a:rPr>
              <a:t>RANDOM FOREST IS THE BEST-PERFORMING MODEL FOR AQI PREDICTION IN THIS SCENARIO</a:t>
            </a:r>
          </a:p>
          <a:p>
            <a:pPr algn="l">
              <a:lnSpc>
                <a:spcPts val="3074"/>
              </a:lnSpc>
            </a:pPr>
            <a:endParaRPr lang="en-US" sz="2846" b="1">
              <a:solidFill>
                <a:srgbClr val="FFFFFF"/>
              </a:solidFill>
              <a:latin typeface="Poppins Bold"/>
              <a:ea typeface="Poppins Bold"/>
              <a:cs typeface="Poppins Bold"/>
              <a:sym typeface="Poppins Bold"/>
            </a:endParaRPr>
          </a:p>
          <a:p>
            <a:pPr marL="614657" lvl="1" indent="-307328" algn="l">
              <a:lnSpc>
                <a:spcPts val="3074"/>
              </a:lnSpc>
              <a:buFont typeface="Arial"/>
              <a:buChar char="•"/>
            </a:pPr>
            <a:r>
              <a:rPr lang="en-US" sz="2846" b="1">
                <a:solidFill>
                  <a:srgbClr val="FFFFFF"/>
                </a:solidFill>
                <a:latin typeface="Poppins Bold"/>
                <a:ea typeface="Poppins Bold"/>
                <a:cs typeface="Poppins Bold"/>
                <a:sym typeface="Poppins Bold"/>
              </a:rPr>
              <a:t>LINEAR REGRESSION IS SUITABLE FOR BASIC TREND ANALYSIS, BUT NOT FOR PRECISE AQI PREDICTION, ESPECIALLY DURING POLLUTION SPIKES</a:t>
            </a:r>
          </a:p>
          <a:p>
            <a:pPr algn="l">
              <a:lnSpc>
                <a:spcPts val="3074"/>
              </a:lnSpc>
            </a:pPr>
            <a:endParaRPr lang="en-US" sz="2846" b="1">
              <a:solidFill>
                <a:srgbClr val="FFFFFF"/>
              </a:solidFill>
              <a:latin typeface="Poppins Bold"/>
              <a:ea typeface="Poppins Bold"/>
              <a:cs typeface="Poppins Bold"/>
              <a:sym typeface="Poppins Bold"/>
            </a:endParaRPr>
          </a:p>
          <a:p>
            <a:pPr marL="614657" lvl="1" indent="-307328" algn="l">
              <a:lnSpc>
                <a:spcPts val="3074"/>
              </a:lnSpc>
              <a:buFont typeface="Arial"/>
              <a:buChar char="•"/>
            </a:pPr>
            <a:r>
              <a:rPr lang="en-US" sz="2846" b="1">
                <a:solidFill>
                  <a:srgbClr val="FFFFFF"/>
                </a:solidFill>
                <a:latin typeface="Poppins Bold"/>
                <a:ea typeface="Poppins Bold"/>
                <a:cs typeface="Poppins Bold"/>
                <a:sym typeface="Poppins Bold"/>
              </a:rPr>
              <a:t> PROPHET IS VALUABLE FOR EARLY WARNINGS AND PROACTIVE ENVIRONMENTAL PLANNING.</a:t>
            </a:r>
          </a:p>
          <a:p>
            <a:pPr algn="l">
              <a:lnSpc>
                <a:spcPts val="3074"/>
              </a:lnSpc>
            </a:pPr>
            <a:endParaRPr lang="en-US" sz="2846" b="1">
              <a:solidFill>
                <a:srgbClr val="FFFFFF"/>
              </a:solidFill>
              <a:latin typeface="Poppins Bold"/>
              <a:ea typeface="Poppins Bold"/>
              <a:cs typeface="Poppins Bold"/>
              <a:sym typeface="Poppins Bold"/>
            </a:endParaRPr>
          </a:p>
          <a:p>
            <a:pPr marL="614657" lvl="1" indent="-307328" algn="l">
              <a:lnSpc>
                <a:spcPts val="3074"/>
              </a:lnSpc>
              <a:buFont typeface="Arial"/>
              <a:buChar char="•"/>
            </a:pPr>
            <a:r>
              <a:rPr lang="en-US" sz="2846" b="1">
                <a:solidFill>
                  <a:srgbClr val="FFFFFF"/>
                </a:solidFill>
                <a:latin typeface="Poppins Bold"/>
                <a:ea typeface="Poppins Bold"/>
                <a:cs typeface="Poppins Bold"/>
                <a:sym typeface="Poppins Bold"/>
              </a:rPr>
              <a:t>TIME-BASED VISUALIZATIONS HELP IN IDENTIFYING POLLUTION SOURCES AND TIMING, AIDING REGULATORY ACTION.</a:t>
            </a:r>
          </a:p>
          <a:p>
            <a:pPr algn="l">
              <a:lnSpc>
                <a:spcPts val="3074"/>
              </a:lnSpc>
            </a:pPr>
            <a:endParaRPr lang="en-US" sz="2846" b="1">
              <a:solidFill>
                <a:srgbClr val="FFFFFF"/>
              </a:solidFill>
              <a:latin typeface="Poppins Bold"/>
              <a:ea typeface="Poppins Bold"/>
              <a:cs typeface="Poppins Bold"/>
              <a:sym typeface="Poppins Bold"/>
            </a:endParaRPr>
          </a:p>
        </p:txBody>
      </p:sp>
    </p:spTree>
  </p:cSld>
  <p:clrMapOvr>
    <a:masterClrMapping/>
  </p:clrMapOvr>
  <p:transition>
    <p:circl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E0ECF1">
                <a:alpha val="100000"/>
              </a:srgbClr>
            </a:gs>
            <a:gs pos="100000">
              <a:srgbClr val="64A6C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386082" y="2676640"/>
            <a:ext cx="17282006" cy="7082183"/>
          </a:xfrm>
          <a:prstGeom prst="rect">
            <a:avLst/>
          </a:prstGeom>
        </p:spPr>
        <p:txBody>
          <a:bodyPr lIns="0" tIns="0" rIns="0" bIns="0" rtlCol="0" anchor="t">
            <a:spAutoFit/>
          </a:bodyPr>
          <a:lstStyle/>
          <a:p>
            <a:pPr algn="l">
              <a:lnSpc>
                <a:spcPts val="5087"/>
              </a:lnSpc>
              <a:spcBef>
                <a:spcPct val="0"/>
              </a:spcBef>
            </a:pPr>
            <a:r>
              <a:rPr lang="en-US" sz="4710" b="1">
                <a:solidFill>
                  <a:srgbClr val="000000"/>
                </a:solidFill>
                <a:latin typeface="Poppins Bold"/>
                <a:ea typeface="Poppins Bold"/>
                <a:cs typeface="Poppins Bold"/>
                <a:sym typeface="Poppins Bold"/>
              </a:rPr>
              <a:t>THE PROJECT SUCCESSFULLY DEMONSTRATES A COMPREHENSIVE APPROACH TO AIR QUALITY ANALYSIS AND FORECASTING. BY APPLYING LINEAR REGRESSION AND RANDOM FOREST, IT PREDICTS AQI WITH REASONABLE ACCURACY. THE INTEGRATION OF PROPHET ENABLES SHORT-TERM AQI FORECASTING, WHILE VISUALIZATIONS LIKE PAIRPLOTS, TIME SERIES GRAPHS, AND PIE CHARTS HELP INTERPRET POLLUTANT TRENDS AND AQI CATEGORIES EFFECTIVELY. OVERALL, THIS WORKFLOW PROVIDES A SOLID FOUNDATION FOR DATA-DRIVEN ENVIRONMENTAL MONITORING AND DECISION-MAKING.</a:t>
            </a:r>
          </a:p>
        </p:txBody>
      </p:sp>
      <p:sp>
        <p:nvSpPr>
          <p:cNvPr id="3" name="TextBox 3"/>
          <p:cNvSpPr txBox="1"/>
          <p:nvPr/>
        </p:nvSpPr>
        <p:spPr>
          <a:xfrm>
            <a:off x="5826910" y="641336"/>
            <a:ext cx="4427815" cy="784253"/>
          </a:xfrm>
          <a:prstGeom prst="rect">
            <a:avLst/>
          </a:prstGeom>
        </p:spPr>
        <p:txBody>
          <a:bodyPr lIns="0" tIns="0" rIns="0" bIns="0" rtlCol="0" anchor="t">
            <a:spAutoFit/>
          </a:bodyPr>
          <a:lstStyle/>
          <a:p>
            <a:pPr algn="ctr">
              <a:lnSpc>
                <a:spcPts val="5627"/>
              </a:lnSpc>
              <a:spcBef>
                <a:spcPct val="0"/>
              </a:spcBef>
            </a:pPr>
            <a:r>
              <a:rPr lang="en-US" sz="5210" b="1">
                <a:solidFill>
                  <a:srgbClr val="000000"/>
                </a:solidFill>
                <a:latin typeface="Poppins Bold"/>
                <a:ea typeface="Poppins Bold"/>
                <a:cs typeface="Poppins Bold"/>
                <a:sym typeface="Poppins Bold"/>
              </a:rPr>
              <a:t>CONCLUSION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
        <p:nvSpPr>
          <p:cNvPr id="3" name="TextBox 3"/>
          <p:cNvSpPr txBox="1"/>
          <p:nvPr/>
        </p:nvSpPr>
        <p:spPr>
          <a:xfrm>
            <a:off x="2387356" y="4111521"/>
            <a:ext cx="13513289" cy="1591848"/>
          </a:xfrm>
          <a:prstGeom prst="rect">
            <a:avLst/>
          </a:prstGeom>
        </p:spPr>
        <p:txBody>
          <a:bodyPr lIns="0" tIns="0" rIns="0" bIns="0" rtlCol="0" anchor="t">
            <a:spAutoFit/>
          </a:bodyPr>
          <a:lstStyle/>
          <a:p>
            <a:pPr algn="ctr">
              <a:lnSpc>
                <a:spcPts val="13060"/>
              </a:lnSpc>
            </a:pPr>
            <a:r>
              <a:rPr lang="en-US" sz="9328" spc="-167">
                <a:solidFill>
                  <a:srgbClr val="FFFFFF"/>
                </a:solidFill>
                <a:latin typeface="Feeling Passionate"/>
                <a:ea typeface="Feeling Passionate"/>
                <a:cs typeface="Feeling Passionate"/>
                <a:sym typeface="Feeling Passionate"/>
              </a:rPr>
              <a:t>Thanks YOU  </a:t>
            </a:r>
          </a:p>
        </p:txBody>
      </p:sp>
      <p:sp>
        <p:nvSpPr>
          <p:cNvPr id="4" name="Freeform 4"/>
          <p:cNvSpPr/>
          <p:nvPr/>
        </p:nvSpPr>
        <p:spPr>
          <a:xfrm flipH="1">
            <a:off x="2862106" y="3813766"/>
            <a:ext cx="725552" cy="604022"/>
          </a:xfrm>
          <a:custGeom>
            <a:avLst/>
            <a:gdLst/>
            <a:ahLst/>
            <a:cxnLst/>
            <a:rect l="l" t="t" r="r" b="b"/>
            <a:pathLst>
              <a:path w="725552" h="604022">
                <a:moveTo>
                  <a:pt x="725552" y="0"/>
                </a:moveTo>
                <a:lnTo>
                  <a:pt x="0" y="0"/>
                </a:lnTo>
                <a:lnTo>
                  <a:pt x="0" y="604022"/>
                </a:lnTo>
                <a:lnTo>
                  <a:pt x="725552" y="604022"/>
                </a:lnTo>
                <a:lnTo>
                  <a:pt x="725552"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B4D4"/>
        </a:solidFill>
        <a:effectLst/>
      </p:bgPr>
    </p:bg>
    <p:spTree>
      <p:nvGrpSpPr>
        <p:cNvPr id="1" name=""/>
        <p:cNvGrpSpPr/>
        <p:nvPr/>
      </p:nvGrpSpPr>
      <p:grpSpPr>
        <a:xfrm>
          <a:off x="0" y="0"/>
          <a:ext cx="0" cy="0"/>
          <a:chOff x="0" y="0"/>
          <a:chExt cx="0" cy="0"/>
        </a:xfrm>
      </p:grpSpPr>
      <p:grpSp>
        <p:nvGrpSpPr>
          <p:cNvPr id="2" name="Group 2"/>
          <p:cNvGrpSpPr/>
          <p:nvPr/>
        </p:nvGrpSpPr>
        <p:grpSpPr>
          <a:xfrm>
            <a:off x="7117024" y="-159197"/>
            <a:ext cx="14634577" cy="10605394"/>
            <a:chOff x="0" y="0"/>
            <a:chExt cx="841198" cy="609600"/>
          </a:xfrm>
        </p:grpSpPr>
        <p:sp>
          <p:nvSpPr>
            <p:cNvPr id="3" name="Freeform 3"/>
            <p:cNvSpPr/>
            <p:nvPr/>
          </p:nvSpPr>
          <p:spPr>
            <a:xfrm>
              <a:off x="0" y="0"/>
              <a:ext cx="841198" cy="609600"/>
            </a:xfrm>
            <a:custGeom>
              <a:avLst/>
              <a:gdLst/>
              <a:ahLst/>
              <a:cxnLst/>
              <a:rect l="l" t="t" r="r" b="b"/>
              <a:pathLst>
                <a:path w="841198" h="609600">
                  <a:moveTo>
                    <a:pt x="203200" y="0"/>
                  </a:moveTo>
                  <a:lnTo>
                    <a:pt x="637998" y="0"/>
                  </a:lnTo>
                  <a:lnTo>
                    <a:pt x="841198" y="609600"/>
                  </a:lnTo>
                  <a:lnTo>
                    <a:pt x="0" y="609600"/>
                  </a:lnTo>
                  <a:lnTo>
                    <a:pt x="203200" y="0"/>
                  </a:lnTo>
                  <a:close/>
                </a:path>
              </a:pathLst>
            </a:custGeom>
            <a:solidFill>
              <a:srgbClr val="C6B9AF"/>
            </a:solidFill>
          </p:spPr>
        </p:sp>
        <p:sp>
          <p:nvSpPr>
            <p:cNvPr id="4" name="TextBox 4"/>
            <p:cNvSpPr txBox="1"/>
            <p:nvPr/>
          </p:nvSpPr>
          <p:spPr>
            <a:xfrm>
              <a:off x="127000" y="-38100"/>
              <a:ext cx="587198" cy="6477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4771272" y="5012342"/>
            <a:ext cx="1829115" cy="1534170"/>
          </a:xfrm>
          <a:custGeom>
            <a:avLst/>
            <a:gdLst/>
            <a:ahLst/>
            <a:cxnLst/>
            <a:rect l="l" t="t" r="r" b="b"/>
            <a:pathLst>
              <a:path w="1829115" h="1534170">
                <a:moveTo>
                  <a:pt x="0" y="0"/>
                </a:moveTo>
                <a:lnTo>
                  <a:pt x="1829116" y="0"/>
                </a:lnTo>
                <a:lnTo>
                  <a:pt x="1829116" y="1534170"/>
                </a:lnTo>
                <a:lnTo>
                  <a:pt x="0" y="1534170"/>
                </a:lnTo>
                <a:lnTo>
                  <a:pt x="0" y="0"/>
                </a:lnTo>
                <a:close/>
              </a:path>
            </a:pathLst>
          </a:custGeom>
          <a:blipFill>
            <a:blip r:embed="rId2"/>
            <a:stretch>
              <a:fillRect/>
            </a:stretch>
          </a:blipFill>
        </p:spPr>
      </p:sp>
      <p:sp>
        <p:nvSpPr>
          <p:cNvPr id="6" name="Freeform 6"/>
          <p:cNvSpPr/>
          <p:nvPr/>
        </p:nvSpPr>
        <p:spPr>
          <a:xfrm rot="-9006543">
            <a:off x="6944498" y="7590805"/>
            <a:ext cx="807680" cy="606494"/>
          </a:xfrm>
          <a:custGeom>
            <a:avLst/>
            <a:gdLst/>
            <a:ahLst/>
            <a:cxnLst/>
            <a:rect l="l" t="t" r="r" b="b"/>
            <a:pathLst>
              <a:path w="807680" h="606494">
                <a:moveTo>
                  <a:pt x="0" y="0"/>
                </a:moveTo>
                <a:lnTo>
                  <a:pt x="807680" y="0"/>
                </a:lnTo>
                <a:lnTo>
                  <a:pt x="807680" y="606495"/>
                </a:lnTo>
                <a:lnTo>
                  <a:pt x="0" y="606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3230228">
            <a:off x="10487522" y="3273312"/>
            <a:ext cx="1679865" cy="1595179"/>
          </a:xfrm>
          <a:custGeom>
            <a:avLst/>
            <a:gdLst/>
            <a:ahLst/>
            <a:cxnLst/>
            <a:rect l="l" t="t" r="r" b="b"/>
            <a:pathLst>
              <a:path w="1679865" h="1595179">
                <a:moveTo>
                  <a:pt x="0" y="0"/>
                </a:moveTo>
                <a:lnTo>
                  <a:pt x="1679865" y="0"/>
                </a:lnTo>
                <a:lnTo>
                  <a:pt x="1679865" y="1595179"/>
                </a:lnTo>
                <a:lnTo>
                  <a:pt x="0" y="15951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6745997">
            <a:off x="10983161" y="5834028"/>
            <a:ext cx="1015589" cy="1692648"/>
          </a:xfrm>
          <a:custGeom>
            <a:avLst/>
            <a:gdLst/>
            <a:ahLst/>
            <a:cxnLst/>
            <a:rect l="l" t="t" r="r" b="b"/>
            <a:pathLst>
              <a:path w="1015589" h="1692648">
                <a:moveTo>
                  <a:pt x="0" y="0"/>
                </a:moveTo>
                <a:lnTo>
                  <a:pt x="1015589" y="0"/>
                </a:lnTo>
                <a:lnTo>
                  <a:pt x="1015589" y="1692648"/>
                </a:lnTo>
                <a:lnTo>
                  <a:pt x="0" y="16926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1104351">
            <a:off x="6323675" y="2877928"/>
            <a:ext cx="2424707" cy="4890016"/>
          </a:xfrm>
          <a:custGeom>
            <a:avLst/>
            <a:gdLst/>
            <a:ahLst/>
            <a:cxnLst/>
            <a:rect l="l" t="t" r="r" b="b"/>
            <a:pathLst>
              <a:path w="2424707" h="4890016">
                <a:moveTo>
                  <a:pt x="0" y="0"/>
                </a:moveTo>
                <a:lnTo>
                  <a:pt x="2424706" y="0"/>
                </a:lnTo>
                <a:lnTo>
                  <a:pt x="2424706" y="4890017"/>
                </a:lnTo>
                <a:lnTo>
                  <a:pt x="0" y="4890017"/>
                </a:lnTo>
                <a:lnTo>
                  <a:pt x="0" y="0"/>
                </a:lnTo>
                <a:close/>
              </a:path>
            </a:pathLst>
          </a:custGeom>
          <a:blipFill>
            <a:blip r:embed="rId9">
              <a:extLst>
                <a:ext uri="{96DAC541-7B7A-43D3-8B79-37D633B846F1}">
                  <asvg:svgBlip xmlns:asvg="http://schemas.microsoft.com/office/drawing/2016/SVG/main" r:embed="rId10"/>
                </a:ext>
              </a:extLst>
            </a:blip>
            <a:stretch>
              <a:fillRect l="-499" r="-94155"/>
            </a:stretch>
          </a:blipFill>
        </p:spPr>
      </p:sp>
      <p:sp>
        <p:nvSpPr>
          <p:cNvPr id="10" name="Freeform 10"/>
          <p:cNvSpPr/>
          <p:nvPr/>
        </p:nvSpPr>
        <p:spPr>
          <a:xfrm rot="1104351">
            <a:off x="8628326" y="3618935"/>
            <a:ext cx="2268979" cy="4890016"/>
          </a:xfrm>
          <a:custGeom>
            <a:avLst/>
            <a:gdLst/>
            <a:ahLst/>
            <a:cxnLst/>
            <a:rect l="l" t="t" r="r" b="b"/>
            <a:pathLst>
              <a:path w="2268979" h="4890016">
                <a:moveTo>
                  <a:pt x="0" y="0"/>
                </a:moveTo>
                <a:lnTo>
                  <a:pt x="2268979" y="0"/>
                </a:lnTo>
                <a:lnTo>
                  <a:pt x="2268979" y="4890016"/>
                </a:lnTo>
                <a:lnTo>
                  <a:pt x="0" y="4890016"/>
                </a:lnTo>
                <a:lnTo>
                  <a:pt x="0" y="0"/>
                </a:lnTo>
                <a:close/>
              </a:path>
            </a:pathLst>
          </a:custGeom>
          <a:blipFill>
            <a:blip r:embed="rId11">
              <a:extLst>
                <a:ext uri="{96DAC541-7B7A-43D3-8B79-37D633B846F1}">
                  <asvg:svgBlip xmlns:asvg="http://schemas.microsoft.com/office/drawing/2016/SVG/main" r:embed="rId12"/>
                </a:ext>
              </a:extLst>
            </a:blip>
            <a:stretch>
              <a:fillRect l="-108014"/>
            </a:stretch>
          </a:blipFill>
        </p:spPr>
      </p:sp>
      <p:sp>
        <p:nvSpPr>
          <p:cNvPr id="11" name="Freeform 11"/>
          <p:cNvSpPr/>
          <p:nvPr/>
        </p:nvSpPr>
        <p:spPr>
          <a:xfrm rot="-3561981">
            <a:off x="5362872" y="3126227"/>
            <a:ext cx="1349067" cy="1534560"/>
          </a:xfrm>
          <a:custGeom>
            <a:avLst/>
            <a:gdLst/>
            <a:ahLst/>
            <a:cxnLst/>
            <a:rect l="l" t="t" r="r" b="b"/>
            <a:pathLst>
              <a:path w="1349067" h="1534560">
                <a:moveTo>
                  <a:pt x="0" y="0"/>
                </a:moveTo>
                <a:lnTo>
                  <a:pt x="1349068" y="0"/>
                </a:lnTo>
                <a:lnTo>
                  <a:pt x="1349068" y="1534560"/>
                </a:lnTo>
                <a:lnTo>
                  <a:pt x="0" y="15345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rot="-7532403">
            <a:off x="5424899" y="6776801"/>
            <a:ext cx="1582630" cy="1776421"/>
          </a:xfrm>
          <a:custGeom>
            <a:avLst/>
            <a:gdLst/>
            <a:ahLst/>
            <a:cxnLst/>
            <a:rect l="l" t="t" r="r" b="b"/>
            <a:pathLst>
              <a:path w="1582630" h="1776421">
                <a:moveTo>
                  <a:pt x="0" y="0"/>
                </a:moveTo>
                <a:lnTo>
                  <a:pt x="1582629" y="0"/>
                </a:lnTo>
                <a:lnTo>
                  <a:pt x="1582629" y="1776421"/>
                </a:lnTo>
                <a:lnTo>
                  <a:pt x="0" y="177642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rot="-4354588">
            <a:off x="4824096" y="3914064"/>
            <a:ext cx="996888" cy="731445"/>
          </a:xfrm>
          <a:custGeom>
            <a:avLst/>
            <a:gdLst/>
            <a:ahLst/>
            <a:cxnLst/>
            <a:rect l="l" t="t" r="r" b="b"/>
            <a:pathLst>
              <a:path w="996888" h="731445">
                <a:moveTo>
                  <a:pt x="0" y="0"/>
                </a:moveTo>
                <a:lnTo>
                  <a:pt x="996888" y="0"/>
                </a:lnTo>
                <a:lnTo>
                  <a:pt x="996888" y="731444"/>
                </a:lnTo>
                <a:lnTo>
                  <a:pt x="0" y="7314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rot="-1843754">
            <a:off x="6647968" y="2889156"/>
            <a:ext cx="1265776" cy="775576"/>
          </a:xfrm>
          <a:custGeom>
            <a:avLst/>
            <a:gdLst/>
            <a:ahLst/>
            <a:cxnLst/>
            <a:rect l="l" t="t" r="r" b="b"/>
            <a:pathLst>
              <a:path w="1265776" h="775576">
                <a:moveTo>
                  <a:pt x="0" y="0"/>
                </a:moveTo>
                <a:lnTo>
                  <a:pt x="1265776" y="0"/>
                </a:lnTo>
                <a:lnTo>
                  <a:pt x="1265776" y="775576"/>
                </a:lnTo>
                <a:lnTo>
                  <a:pt x="0" y="77557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5" name="Freeform 15"/>
          <p:cNvSpPr/>
          <p:nvPr/>
        </p:nvSpPr>
        <p:spPr>
          <a:xfrm>
            <a:off x="8208641" y="2670449"/>
            <a:ext cx="807680" cy="606494"/>
          </a:xfrm>
          <a:custGeom>
            <a:avLst/>
            <a:gdLst/>
            <a:ahLst/>
            <a:cxnLst/>
            <a:rect l="l" t="t" r="r" b="b"/>
            <a:pathLst>
              <a:path w="807680" h="606494">
                <a:moveTo>
                  <a:pt x="0" y="0"/>
                </a:moveTo>
                <a:lnTo>
                  <a:pt x="807680" y="0"/>
                </a:lnTo>
                <a:lnTo>
                  <a:pt x="807680" y="606495"/>
                </a:lnTo>
                <a:lnTo>
                  <a:pt x="0" y="606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9756407">
            <a:off x="8779503" y="7830656"/>
            <a:ext cx="1061859" cy="770330"/>
          </a:xfrm>
          <a:custGeom>
            <a:avLst/>
            <a:gdLst/>
            <a:ahLst/>
            <a:cxnLst/>
            <a:rect l="l" t="t" r="r" b="b"/>
            <a:pathLst>
              <a:path w="1061859" h="770330">
                <a:moveTo>
                  <a:pt x="0" y="0"/>
                </a:moveTo>
                <a:lnTo>
                  <a:pt x="1061858" y="0"/>
                </a:lnTo>
                <a:lnTo>
                  <a:pt x="1061858" y="770330"/>
                </a:lnTo>
                <a:lnTo>
                  <a:pt x="0" y="77033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7" name="Freeform 17"/>
          <p:cNvSpPr/>
          <p:nvPr/>
        </p:nvSpPr>
        <p:spPr>
          <a:xfrm rot="6515776">
            <a:off x="10118245" y="7369034"/>
            <a:ext cx="922889" cy="939980"/>
          </a:xfrm>
          <a:custGeom>
            <a:avLst/>
            <a:gdLst/>
            <a:ahLst/>
            <a:cxnLst/>
            <a:rect l="l" t="t" r="r" b="b"/>
            <a:pathLst>
              <a:path w="922889" h="939980">
                <a:moveTo>
                  <a:pt x="0" y="0"/>
                </a:moveTo>
                <a:lnTo>
                  <a:pt x="922889" y="0"/>
                </a:lnTo>
                <a:lnTo>
                  <a:pt x="922889" y="939980"/>
                </a:lnTo>
                <a:lnTo>
                  <a:pt x="0" y="93998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8" name="Freeform 18"/>
          <p:cNvSpPr/>
          <p:nvPr/>
        </p:nvSpPr>
        <p:spPr>
          <a:xfrm rot="3118455">
            <a:off x="11149825" y="4932209"/>
            <a:ext cx="922889" cy="939980"/>
          </a:xfrm>
          <a:custGeom>
            <a:avLst/>
            <a:gdLst/>
            <a:ahLst/>
            <a:cxnLst/>
            <a:rect l="l" t="t" r="r" b="b"/>
            <a:pathLst>
              <a:path w="922889" h="939980">
                <a:moveTo>
                  <a:pt x="0" y="0"/>
                </a:moveTo>
                <a:lnTo>
                  <a:pt x="922890" y="0"/>
                </a:lnTo>
                <a:lnTo>
                  <a:pt x="922890" y="939980"/>
                </a:lnTo>
                <a:lnTo>
                  <a:pt x="0" y="93998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9" name="Freeform 19"/>
          <p:cNvSpPr/>
          <p:nvPr/>
        </p:nvSpPr>
        <p:spPr>
          <a:xfrm rot="1810943">
            <a:off x="9717631" y="2947583"/>
            <a:ext cx="521332" cy="666024"/>
          </a:xfrm>
          <a:custGeom>
            <a:avLst/>
            <a:gdLst/>
            <a:ahLst/>
            <a:cxnLst/>
            <a:rect l="l" t="t" r="r" b="b"/>
            <a:pathLst>
              <a:path w="521332" h="666024">
                <a:moveTo>
                  <a:pt x="0" y="0"/>
                </a:moveTo>
                <a:lnTo>
                  <a:pt x="521333" y="0"/>
                </a:lnTo>
                <a:lnTo>
                  <a:pt x="521333" y="666024"/>
                </a:lnTo>
                <a:lnTo>
                  <a:pt x="0" y="66602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0" name="Freeform 20"/>
          <p:cNvSpPr/>
          <p:nvPr/>
        </p:nvSpPr>
        <p:spPr>
          <a:xfrm flipH="1">
            <a:off x="14247438" y="4080698"/>
            <a:ext cx="5315329" cy="2656143"/>
          </a:xfrm>
          <a:custGeom>
            <a:avLst/>
            <a:gdLst/>
            <a:ahLst/>
            <a:cxnLst/>
            <a:rect l="l" t="t" r="r" b="b"/>
            <a:pathLst>
              <a:path w="5315329" h="2656143">
                <a:moveTo>
                  <a:pt x="5315329" y="0"/>
                </a:moveTo>
                <a:lnTo>
                  <a:pt x="0" y="0"/>
                </a:lnTo>
                <a:lnTo>
                  <a:pt x="0" y="2656143"/>
                </a:lnTo>
                <a:lnTo>
                  <a:pt x="5315329" y="2656143"/>
                </a:lnTo>
                <a:lnTo>
                  <a:pt x="5315329"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1" name="Freeform 21"/>
          <p:cNvSpPr/>
          <p:nvPr/>
        </p:nvSpPr>
        <p:spPr>
          <a:xfrm rot="2225488" flipH="1">
            <a:off x="13249240" y="8705779"/>
            <a:ext cx="4608831" cy="2303096"/>
          </a:xfrm>
          <a:custGeom>
            <a:avLst/>
            <a:gdLst/>
            <a:ahLst/>
            <a:cxnLst/>
            <a:rect l="l" t="t" r="r" b="b"/>
            <a:pathLst>
              <a:path w="4608831" h="2303096">
                <a:moveTo>
                  <a:pt x="4608831" y="0"/>
                </a:moveTo>
                <a:lnTo>
                  <a:pt x="0" y="0"/>
                </a:lnTo>
                <a:lnTo>
                  <a:pt x="0" y="2303096"/>
                </a:lnTo>
                <a:lnTo>
                  <a:pt x="4608831" y="2303096"/>
                </a:lnTo>
                <a:lnTo>
                  <a:pt x="4608831"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2" name="Freeform 22"/>
          <p:cNvSpPr/>
          <p:nvPr/>
        </p:nvSpPr>
        <p:spPr>
          <a:xfrm rot="-239725">
            <a:off x="-1175029" y="3961813"/>
            <a:ext cx="4353379" cy="3014715"/>
          </a:xfrm>
          <a:custGeom>
            <a:avLst/>
            <a:gdLst/>
            <a:ahLst/>
            <a:cxnLst/>
            <a:rect l="l" t="t" r="r" b="b"/>
            <a:pathLst>
              <a:path w="4353379" h="3014715">
                <a:moveTo>
                  <a:pt x="0" y="0"/>
                </a:moveTo>
                <a:lnTo>
                  <a:pt x="4353379" y="0"/>
                </a:lnTo>
                <a:lnTo>
                  <a:pt x="4353379" y="3014715"/>
                </a:lnTo>
                <a:lnTo>
                  <a:pt x="0" y="3014715"/>
                </a:lnTo>
                <a:lnTo>
                  <a:pt x="0" y="0"/>
                </a:lnTo>
                <a:close/>
              </a:path>
            </a:pathLst>
          </a:custGeom>
          <a:blipFill>
            <a:blip r:embed="rId29"/>
            <a:stretch>
              <a:fillRect/>
            </a:stretch>
          </a:blipFill>
        </p:spPr>
      </p:sp>
      <p:sp>
        <p:nvSpPr>
          <p:cNvPr id="23" name="TextBox 23"/>
          <p:cNvSpPr txBox="1"/>
          <p:nvPr/>
        </p:nvSpPr>
        <p:spPr>
          <a:xfrm>
            <a:off x="0" y="814550"/>
            <a:ext cx="11181451" cy="1586585"/>
          </a:xfrm>
          <a:prstGeom prst="rect">
            <a:avLst/>
          </a:prstGeom>
        </p:spPr>
        <p:txBody>
          <a:bodyPr lIns="0" tIns="0" rIns="0" bIns="0" rtlCol="0" anchor="t">
            <a:spAutoFit/>
          </a:bodyPr>
          <a:lstStyle/>
          <a:p>
            <a:pPr algn="l">
              <a:lnSpc>
                <a:spcPts val="12825"/>
              </a:lnSpc>
            </a:pPr>
            <a:r>
              <a:rPr lang="en-US" sz="9161">
                <a:solidFill>
                  <a:srgbClr val="133864"/>
                </a:solidFill>
                <a:latin typeface="Lovelo"/>
                <a:ea typeface="Lovelo"/>
                <a:cs typeface="Lovelo"/>
                <a:sym typeface="Lovelo"/>
              </a:rPr>
              <a:t>THE FUTURE </a:t>
            </a:r>
          </a:p>
        </p:txBody>
      </p:sp>
      <p:sp>
        <p:nvSpPr>
          <p:cNvPr id="24" name="TextBox 24"/>
          <p:cNvSpPr txBox="1"/>
          <p:nvPr/>
        </p:nvSpPr>
        <p:spPr>
          <a:xfrm>
            <a:off x="5837453" y="814550"/>
            <a:ext cx="11547635" cy="1586585"/>
          </a:xfrm>
          <a:prstGeom prst="rect">
            <a:avLst/>
          </a:prstGeom>
        </p:spPr>
        <p:txBody>
          <a:bodyPr lIns="0" tIns="0" rIns="0" bIns="0" rtlCol="0" anchor="t">
            <a:spAutoFit/>
          </a:bodyPr>
          <a:lstStyle/>
          <a:p>
            <a:pPr algn="r">
              <a:lnSpc>
                <a:spcPts val="12825"/>
              </a:lnSpc>
            </a:pPr>
            <a:r>
              <a:rPr lang="en-US" sz="9161">
                <a:solidFill>
                  <a:srgbClr val="444040"/>
                </a:solidFill>
                <a:latin typeface="Lovelo"/>
                <a:ea typeface="Lovelo"/>
                <a:cs typeface="Lovelo"/>
                <a:sym typeface="Lovelo"/>
              </a:rPr>
              <a:t>EARTH/LOCATIONS?</a:t>
            </a:r>
          </a:p>
        </p:txBody>
      </p:sp>
      <p:sp>
        <p:nvSpPr>
          <p:cNvPr id="25" name="Freeform 25"/>
          <p:cNvSpPr/>
          <p:nvPr/>
        </p:nvSpPr>
        <p:spPr>
          <a:xfrm rot="-1895824">
            <a:off x="71244" y="8287901"/>
            <a:ext cx="4353379" cy="3014715"/>
          </a:xfrm>
          <a:custGeom>
            <a:avLst/>
            <a:gdLst/>
            <a:ahLst/>
            <a:cxnLst/>
            <a:rect l="l" t="t" r="r" b="b"/>
            <a:pathLst>
              <a:path w="4353379" h="3014715">
                <a:moveTo>
                  <a:pt x="0" y="0"/>
                </a:moveTo>
                <a:lnTo>
                  <a:pt x="4353379" y="0"/>
                </a:lnTo>
                <a:lnTo>
                  <a:pt x="4353379" y="3014715"/>
                </a:lnTo>
                <a:lnTo>
                  <a:pt x="0" y="3014715"/>
                </a:lnTo>
                <a:lnTo>
                  <a:pt x="0" y="0"/>
                </a:lnTo>
                <a:close/>
              </a:path>
            </a:pathLst>
          </a:custGeom>
          <a:blipFill>
            <a:blip r:embed="rId29"/>
            <a:stretch>
              <a:fillRect/>
            </a:stretch>
          </a:blipFill>
        </p:spPr>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72551" y="0"/>
            <a:ext cx="1615449" cy="10287000"/>
            <a:chOff x="0" y="0"/>
            <a:chExt cx="425468" cy="2709333"/>
          </a:xfrm>
        </p:grpSpPr>
        <p:sp>
          <p:nvSpPr>
            <p:cNvPr id="3" name="Freeform 3"/>
            <p:cNvSpPr/>
            <p:nvPr/>
          </p:nvSpPr>
          <p:spPr>
            <a:xfrm>
              <a:off x="0" y="0"/>
              <a:ext cx="425468" cy="2709333"/>
            </a:xfrm>
            <a:custGeom>
              <a:avLst/>
              <a:gdLst/>
              <a:ahLst/>
              <a:cxnLst/>
              <a:rect l="l" t="t" r="r" b="b"/>
              <a:pathLst>
                <a:path w="425468" h="2709333">
                  <a:moveTo>
                    <a:pt x="0" y="0"/>
                  </a:moveTo>
                  <a:lnTo>
                    <a:pt x="425468" y="0"/>
                  </a:lnTo>
                  <a:lnTo>
                    <a:pt x="425468" y="2709333"/>
                  </a:lnTo>
                  <a:lnTo>
                    <a:pt x="0" y="2709333"/>
                  </a:lnTo>
                  <a:close/>
                </a:path>
              </a:pathLst>
            </a:custGeom>
            <a:solidFill>
              <a:srgbClr val="2A7944"/>
            </a:solidFill>
          </p:spPr>
        </p:sp>
        <p:sp>
          <p:nvSpPr>
            <p:cNvPr id="4" name="TextBox 4"/>
            <p:cNvSpPr txBox="1"/>
            <p:nvPr/>
          </p:nvSpPr>
          <p:spPr>
            <a:xfrm>
              <a:off x="0" y="-47625"/>
              <a:ext cx="425468" cy="2756958"/>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13474672" y="370009"/>
            <a:ext cx="5843889" cy="7256208"/>
            <a:chOff x="0" y="0"/>
            <a:chExt cx="905371" cy="1124177"/>
          </a:xfrm>
        </p:grpSpPr>
        <p:sp>
          <p:nvSpPr>
            <p:cNvPr id="6" name="Freeform 6"/>
            <p:cNvSpPr/>
            <p:nvPr/>
          </p:nvSpPr>
          <p:spPr>
            <a:xfrm>
              <a:off x="0" y="0"/>
              <a:ext cx="905371" cy="1124177"/>
            </a:xfrm>
            <a:custGeom>
              <a:avLst/>
              <a:gdLst/>
              <a:ahLst/>
              <a:cxnLst/>
              <a:rect l="l" t="t" r="r" b="b"/>
              <a:pathLst>
                <a:path w="905371" h="1124177">
                  <a:moveTo>
                    <a:pt x="0" y="0"/>
                  </a:moveTo>
                  <a:lnTo>
                    <a:pt x="905371" y="0"/>
                  </a:lnTo>
                  <a:lnTo>
                    <a:pt x="905371" y="1124177"/>
                  </a:lnTo>
                  <a:lnTo>
                    <a:pt x="0" y="1124177"/>
                  </a:lnTo>
                  <a:close/>
                </a:path>
              </a:pathLst>
            </a:custGeom>
            <a:blipFill>
              <a:blip r:embed="rId2"/>
              <a:stretch>
                <a:fillRect l="-58918" r="-58918"/>
              </a:stretch>
            </a:blipFill>
          </p:spPr>
        </p:sp>
      </p:grpSp>
      <p:sp>
        <p:nvSpPr>
          <p:cNvPr id="7" name="Freeform 7"/>
          <p:cNvSpPr/>
          <p:nvPr/>
        </p:nvSpPr>
        <p:spPr>
          <a:xfrm>
            <a:off x="16396616" y="736444"/>
            <a:ext cx="1275108" cy="292256"/>
          </a:xfrm>
          <a:custGeom>
            <a:avLst/>
            <a:gdLst/>
            <a:ahLst/>
            <a:cxnLst/>
            <a:rect l="l" t="t" r="r" b="b"/>
            <a:pathLst>
              <a:path w="1275108" h="292256">
                <a:moveTo>
                  <a:pt x="0" y="0"/>
                </a:moveTo>
                <a:lnTo>
                  <a:pt x="1275109" y="0"/>
                </a:lnTo>
                <a:lnTo>
                  <a:pt x="1275109" y="292256"/>
                </a:lnTo>
                <a:lnTo>
                  <a:pt x="0" y="292256"/>
                </a:lnTo>
                <a:lnTo>
                  <a:pt x="0" y="0"/>
                </a:lnTo>
                <a:close/>
              </a:path>
            </a:pathLst>
          </a:custGeom>
          <a:blipFill>
            <a:blip r:embed="rId3">
              <a:extLst>
                <a:ext uri="{96DAC541-7B7A-43D3-8B79-37D633B846F1}">
                  <asvg:svgBlip xmlns:asvg="http://schemas.microsoft.com/office/drawing/2016/SVG/main" r:embed="rId4"/>
                </a:ext>
              </a:extLst>
            </a:blip>
            <a:stretch>
              <a:fillRect r="-38528"/>
            </a:stretch>
          </a:blipFill>
        </p:spPr>
      </p:sp>
      <p:sp>
        <p:nvSpPr>
          <p:cNvPr id="8" name="Freeform 8"/>
          <p:cNvSpPr/>
          <p:nvPr/>
        </p:nvSpPr>
        <p:spPr>
          <a:xfrm flipH="1">
            <a:off x="15692968" y="-1712519"/>
            <a:ext cx="3957513" cy="5190181"/>
          </a:xfrm>
          <a:custGeom>
            <a:avLst/>
            <a:gdLst/>
            <a:ahLst/>
            <a:cxnLst/>
            <a:rect l="l" t="t" r="r" b="b"/>
            <a:pathLst>
              <a:path w="3957513" h="5190181">
                <a:moveTo>
                  <a:pt x="3957513" y="0"/>
                </a:moveTo>
                <a:lnTo>
                  <a:pt x="0" y="0"/>
                </a:lnTo>
                <a:lnTo>
                  <a:pt x="0" y="5190182"/>
                </a:lnTo>
                <a:lnTo>
                  <a:pt x="3957513" y="5190182"/>
                </a:lnTo>
                <a:lnTo>
                  <a:pt x="3957513" y="0"/>
                </a:lnTo>
                <a:close/>
              </a:path>
            </a:pathLst>
          </a:custGeom>
          <a:blipFill>
            <a:blip r:embed="rId5"/>
            <a:stretch>
              <a:fillRect/>
            </a:stretch>
          </a:blipFill>
        </p:spPr>
      </p:sp>
      <p:sp>
        <p:nvSpPr>
          <p:cNvPr id="9" name="Freeform 9"/>
          <p:cNvSpPr/>
          <p:nvPr/>
        </p:nvSpPr>
        <p:spPr>
          <a:xfrm rot="-1939214" flipH="1">
            <a:off x="14637664" y="-312316"/>
            <a:ext cx="2383156" cy="3125450"/>
          </a:xfrm>
          <a:custGeom>
            <a:avLst/>
            <a:gdLst/>
            <a:ahLst/>
            <a:cxnLst/>
            <a:rect l="l" t="t" r="r" b="b"/>
            <a:pathLst>
              <a:path w="2383156" h="3125450">
                <a:moveTo>
                  <a:pt x="2383156" y="0"/>
                </a:moveTo>
                <a:lnTo>
                  <a:pt x="0" y="0"/>
                </a:lnTo>
                <a:lnTo>
                  <a:pt x="0" y="3125450"/>
                </a:lnTo>
                <a:lnTo>
                  <a:pt x="2383156" y="3125450"/>
                </a:lnTo>
                <a:lnTo>
                  <a:pt x="2383156" y="0"/>
                </a:lnTo>
                <a:close/>
              </a:path>
            </a:pathLst>
          </a:custGeom>
          <a:blipFill>
            <a:blip r:embed="rId5"/>
            <a:stretch>
              <a:fillRect/>
            </a:stretch>
          </a:blipFill>
        </p:spPr>
      </p:sp>
      <p:sp>
        <p:nvSpPr>
          <p:cNvPr id="10" name="TextBox 10"/>
          <p:cNvSpPr txBox="1"/>
          <p:nvPr/>
        </p:nvSpPr>
        <p:spPr>
          <a:xfrm>
            <a:off x="208962" y="775608"/>
            <a:ext cx="13265709" cy="8940258"/>
          </a:xfrm>
          <a:prstGeom prst="rect">
            <a:avLst/>
          </a:prstGeom>
        </p:spPr>
        <p:txBody>
          <a:bodyPr lIns="0" tIns="0" rIns="0" bIns="0" rtlCol="0" anchor="t">
            <a:spAutoFit/>
          </a:bodyPr>
          <a:lstStyle/>
          <a:p>
            <a:pPr marL="605572" lvl="1" indent="-302786" algn="just">
              <a:lnSpc>
                <a:spcPts val="2945"/>
              </a:lnSpc>
              <a:buFont typeface="Arial"/>
              <a:buChar char="•"/>
            </a:pPr>
            <a:r>
              <a:rPr lang="en-US" sz="2804" b="1" spc="-81">
                <a:solidFill>
                  <a:srgbClr val="2A7944"/>
                </a:solidFill>
                <a:latin typeface="Tex Gyre Pagella Bold"/>
                <a:ea typeface="Tex Gyre Pagella Bold"/>
                <a:cs typeface="Tex Gyre Pagella Bold"/>
                <a:sym typeface="Tex Gyre Pagella Bold"/>
              </a:rPr>
              <a:t>Air pollution has become one of the most pressing global concerns due to its serious impact on human health, the environment, and climate change. Monitoring and predicting air quality is essential for public safety, policy planning, and environmental sustainability</a:t>
            </a:r>
          </a:p>
          <a:p>
            <a:pPr algn="just">
              <a:lnSpc>
                <a:spcPts val="2945"/>
              </a:lnSpc>
            </a:pPr>
            <a:endParaRPr lang="en-US" sz="2804" b="1" spc="-81">
              <a:solidFill>
                <a:srgbClr val="2A7944"/>
              </a:solidFill>
              <a:latin typeface="Tex Gyre Pagella Bold"/>
              <a:ea typeface="Tex Gyre Pagella Bold"/>
              <a:cs typeface="Tex Gyre Pagella Bold"/>
              <a:sym typeface="Tex Gyre Pagella Bold"/>
            </a:endParaRPr>
          </a:p>
          <a:p>
            <a:pPr marL="605572" lvl="1" indent="-302786" algn="just">
              <a:lnSpc>
                <a:spcPts val="2945"/>
              </a:lnSpc>
              <a:buFont typeface="Arial"/>
              <a:buChar char="•"/>
            </a:pPr>
            <a:r>
              <a:rPr lang="en-US" sz="2804" b="1" spc="-81">
                <a:solidFill>
                  <a:srgbClr val="2A7944"/>
                </a:solidFill>
                <a:latin typeface="Tex Gyre Pagella Bold"/>
                <a:ea typeface="Tex Gyre Pagella Bold"/>
                <a:cs typeface="Tex Gyre Pagella Bold"/>
                <a:sym typeface="Tex Gyre Pagella Bold"/>
              </a:rPr>
              <a:t>This project aims to perform a comprehensive analysis of air quality using a real-world dataset containing pollutant concentrations and meteorological parameters such as temperature and humidity.</a:t>
            </a:r>
          </a:p>
          <a:p>
            <a:pPr algn="just">
              <a:lnSpc>
                <a:spcPts val="2945"/>
              </a:lnSpc>
            </a:pPr>
            <a:endParaRPr lang="en-US" sz="2804" b="1" spc="-81">
              <a:solidFill>
                <a:srgbClr val="2A7944"/>
              </a:solidFill>
              <a:latin typeface="Tex Gyre Pagella Bold"/>
              <a:ea typeface="Tex Gyre Pagella Bold"/>
              <a:cs typeface="Tex Gyre Pagella Bold"/>
              <a:sym typeface="Tex Gyre Pagella Bold"/>
            </a:endParaRPr>
          </a:p>
          <a:p>
            <a:pPr marL="605572" lvl="1" indent="-302786" algn="just">
              <a:lnSpc>
                <a:spcPts val="2945"/>
              </a:lnSpc>
              <a:buFont typeface="Arial"/>
              <a:buChar char="•"/>
            </a:pPr>
            <a:r>
              <a:rPr lang="en-US" sz="2804" b="1" spc="-81">
                <a:solidFill>
                  <a:srgbClr val="2A7944"/>
                </a:solidFill>
                <a:latin typeface="Tex Gyre Pagella Bold"/>
                <a:ea typeface="Tex Gyre Pagella Bold"/>
                <a:cs typeface="Tex Gyre Pagella Bold"/>
                <a:sym typeface="Tex Gyre Pagella Bold"/>
              </a:rPr>
              <a:t>The dataset includes time-stamped measurements of key pollutants PM2.5, PM10, O₃, NO₂, SO₂, CO along with temperature, humidity, and the Air Quality Index (AQI).followed by exploratory visualizations to understand pollutant patterns and relationships.</a:t>
            </a:r>
          </a:p>
          <a:p>
            <a:pPr algn="just">
              <a:lnSpc>
                <a:spcPts val="2945"/>
              </a:lnSpc>
            </a:pPr>
            <a:endParaRPr lang="en-US" sz="2804" b="1" spc="-81">
              <a:solidFill>
                <a:srgbClr val="2A7944"/>
              </a:solidFill>
              <a:latin typeface="Tex Gyre Pagella Bold"/>
              <a:ea typeface="Tex Gyre Pagella Bold"/>
              <a:cs typeface="Tex Gyre Pagella Bold"/>
              <a:sym typeface="Tex Gyre Pagella Bold"/>
            </a:endParaRPr>
          </a:p>
          <a:p>
            <a:pPr marL="605572" lvl="1" indent="-302786" algn="just">
              <a:lnSpc>
                <a:spcPts val="2945"/>
              </a:lnSpc>
              <a:buFont typeface="Arial"/>
              <a:buChar char="•"/>
            </a:pPr>
            <a:r>
              <a:rPr lang="en-US" sz="2804" b="1" spc="-81">
                <a:solidFill>
                  <a:srgbClr val="2A7944"/>
                </a:solidFill>
                <a:latin typeface="Tex Gyre Pagella Bold"/>
                <a:ea typeface="Tex Gyre Pagella Bold"/>
                <a:cs typeface="Tex Gyre Pagella Bold"/>
                <a:sym typeface="Tex Gyre Pagella Bold"/>
              </a:rPr>
              <a:t>Linear Regression and Random Forest Regressor models to predict AQI based on pollutant concentrations and weather features. Furthermore, we use Facebook Prophet, a time series forecasting model, to project future AQI trends, enabling proactive environmental planning.</a:t>
            </a:r>
          </a:p>
          <a:p>
            <a:pPr algn="just">
              <a:lnSpc>
                <a:spcPts val="2945"/>
              </a:lnSpc>
            </a:pPr>
            <a:endParaRPr lang="en-US" sz="2804" b="1" spc="-81">
              <a:solidFill>
                <a:srgbClr val="2A7944"/>
              </a:solidFill>
              <a:latin typeface="Tex Gyre Pagella Bold"/>
              <a:ea typeface="Tex Gyre Pagella Bold"/>
              <a:cs typeface="Tex Gyre Pagella Bold"/>
              <a:sym typeface="Tex Gyre Pagella Bold"/>
            </a:endParaRPr>
          </a:p>
          <a:p>
            <a:pPr marL="605572" lvl="1" indent="-302786" algn="just">
              <a:lnSpc>
                <a:spcPts val="2945"/>
              </a:lnSpc>
              <a:buFont typeface="Arial"/>
              <a:buChar char="•"/>
            </a:pPr>
            <a:r>
              <a:rPr lang="en-US" sz="2804" b="1" spc="-81">
                <a:solidFill>
                  <a:srgbClr val="2A7944"/>
                </a:solidFill>
                <a:latin typeface="Tex Gyre Pagella Bold"/>
                <a:ea typeface="Tex Gyre Pagella Bold"/>
                <a:cs typeface="Tex Gyre Pagella Bold"/>
                <a:sym typeface="Tex Gyre Pagella Bold"/>
              </a:rPr>
              <a:t> we visualize historical pollutant trends and AQI distribution using multi-line plots, subplots, and pie charts. This gives deeper insight into the temporal dynamics of pollution levels and the proportion of days falling into different AQI categories such as Good, Moderate, and Poor.</a:t>
            </a:r>
          </a:p>
          <a:p>
            <a:pPr algn="just">
              <a:lnSpc>
                <a:spcPts val="2945"/>
              </a:lnSpc>
            </a:pPr>
            <a:endParaRPr lang="en-US" sz="2804" b="1" spc="-81">
              <a:solidFill>
                <a:srgbClr val="2A7944"/>
              </a:solidFill>
              <a:latin typeface="Tex Gyre Pagella Bold"/>
              <a:ea typeface="Tex Gyre Pagella Bold"/>
              <a:cs typeface="Tex Gyre Pagella Bold"/>
              <a:sym typeface="Tex Gyre Pagella Bold"/>
            </a:endParaRPr>
          </a:p>
        </p:txBody>
      </p:sp>
      <p:sp>
        <p:nvSpPr>
          <p:cNvPr id="11" name="TextBox 11"/>
          <p:cNvSpPr txBox="1"/>
          <p:nvPr/>
        </p:nvSpPr>
        <p:spPr>
          <a:xfrm>
            <a:off x="396956" y="76200"/>
            <a:ext cx="5730359" cy="832485"/>
          </a:xfrm>
          <a:prstGeom prst="rect">
            <a:avLst/>
          </a:prstGeom>
        </p:spPr>
        <p:txBody>
          <a:bodyPr lIns="0" tIns="0" rIns="0" bIns="0" rtlCol="0" anchor="t">
            <a:spAutoFit/>
          </a:bodyPr>
          <a:lstStyle/>
          <a:p>
            <a:pPr algn="ctr">
              <a:lnSpc>
                <a:spcPts val="6420"/>
              </a:lnSpc>
              <a:spcBef>
                <a:spcPct val="0"/>
              </a:spcBef>
            </a:pPr>
            <a:r>
              <a:rPr lang="en-US" sz="6000" spc="-78">
                <a:solidFill>
                  <a:srgbClr val="5B821F"/>
                </a:solidFill>
                <a:latin typeface="Abril Fatface"/>
                <a:ea typeface="Abril Fatface"/>
                <a:cs typeface="Abril Fatface"/>
                <a:sym typeface="Abril Fatface"/>
              </a:rPr>
              <a:t>INTRODUCTION</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8915A"/>
        </a:solidFill>
        <a:effectLst/>
      </p:bgPr>
    </p:bg>
    <p:spTree>
      <p:nvGrpSpPr>
        <p:cNvPr id="1" name=""/>
        <p:cNvGrpSpPr/>
        <p:nvPr/>
      </p:nvGrpSpPr>
      <p:grpSpPr>
        <a:xfrm>
          <a:off x="0" y="0"/>
          <a:ext cx="0" cy="0"/>
          <a:chOff x="0" y="0"/>
          <a:chExt cx="0" cy="0"/>
        </a:xfrm>
      </p:grpSpPr>
      <p:sp>
        <p:nvSpPr>
          <p:cNvPr id="2" name="Freeform 2"/>
          <p:cNvSpPr/>
          <p:nvPr/>
        </p:nvSpPr>
        <p:spPr>
          <a:xfrm>
            <a:off x="0" y="6716459"/>
            <a:ext cx="5202621" cy="4114800"/>
          </a:xfrm>
          <a:custGeom>
            <a:avLst/>
            <a:gdLst/>
            <a:ahLst/>
            <a:cxnLst/>
            <a:rect l="l" t="t" r="r" b="b"/>
            <a:pathLst>
              <a:path w="5202621" h="4114800">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85379" y="6716459"/>
            <a:ext cx="5202621" cy="4114800"/>
          </a:xfrm>
          <a:custGeom>
            <a:avLst/>
            <a:gdLst/>
            <a:ahLst/>
            <a:cxnLst/>
            <a:rect l="l" t="t" r="r" b="b"/>
            <a:pathLst>
              <a:path w="5202621" h="4114800">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71404" y="-1392556"/>
            <a:ext cx="4628098" cy="4114800"/>
          </a:xfrm>
          <a:custGeom>
            <a:avLst/>
            <a:gdLst/>
            <a:ahLst/>
            <a:cxnLst/>
            <a:rect l="l" t="t" r="r" b="b"/>
            <a:pathLst>
              <a:path w="4628098" h="4114800">
                <a:moveTo>
                  <a:pt x="0" y="0"/>
                </a:moveTo>
                <a:lnTo>
                  <a:pt x="4628098" y="0"/>
                </a:lnTo>
                <a:lnTo>
                  <a:pt x="46280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5331306" y="-1392556"/>
            <a:ext cx="4628098" cy="4114800"/>
          </a:xfrm>
          <a:custGeom>
            <a:avLst/>
            <a:gdLst/>
            <a:ahLst/>
            <a:cxnLst/>
            <a:rect l="l" t="t" r="r" b="b"/>
            <a:pathLst>
              <a:path w="4628098" h="4114800">
                <a:moveTo>
                  <a:pt x="4628098" y="0"/>
                </a:moveTo>
                <a:lnTo>
                  <a:pt x="0" y="0"/>
                </a:lnTo>
                <a:lnTo>
                  <a:pt x="0" y="4114800"/>
                </a:lnTo>
                <a:lnTo>
                  <a:pt x="4628098" y="4114800"/>
                </a:lnTo>
                <a:lnTo>
                  <a:pt x="462809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0" y="-9525"/>
            <a:ext cx="18556058" cy="7112190"/>
          </a:xfrm>
          <a:prstGeom prst="rect">
            <a:avLst/>
          </a:prstGeom>
        </p:spPr>
        <p:txBody>
          <a:bodyPr lIns="0" tIns="0" rIns="0" bIns="0" rtlCol="0" anchor="t">
            <a:spAutoFit/>
          </a:bodyPr>
          <a:lstStyle/>
          <a:p>
            <a:pPr algn="ctr">
              <a:lnSpc>
                <a:spcPts val="4971"/>
              </a:lnSpc>
              <a:spcBef>
                <a:spcPct val="0"/>
              </a:spcBef>
            </a:pPr>
            <a:r>
              <a:rPr lang="en-US" sz="4399" b="1" spc="-224">
                <a:solidFill>
                  <a:srgbClr val="000000"/>
                </a:solidFill>
                <a:latin typeface="Poppins Bold"/>
                <a:ea typeface="Poppins Bold"/>
                <a:cs typeface="Poppins Bold"/>
                <a:sym typeface="Poppins Bold"/>
              </a:rPr>
              <a:t>Key Insights</a:t>
            </a:r>
          </a:p>
          <a:p>
            <a:pPr algn="l">
              <a:lnSpc>
                <a:spcPts val="3954"/>
              </a:lnSpc>
              <a:spcBef>
                <a:spcPct val="0"/>
              </a:spcBef>
            </a:pPr>
            <a:endParaRPr lang="en-US" sz="4399" b="1" spc="-224">
              <a:solidFill>
                <a:srgbClr val="000000"/>
              </a:solidFill>
              <a:latin typeface="Poppins Bold"/>
              <a:ea typeface="Poppins Bold"/>
              <a:cs typeface="Poppins Bold"/>
              <a:sym typeface="Poppins Bold"/>
            </a:endParaRPr>
          </a:p>
          <a:p>
            <a:pPr algn="l">
              <a:lnSpc>
                <a:spcPts val="3954"/>
              </a:lnSpc>
              <a:spcBef>
                <a:spcPct val="0"/>
              </a:spcBef>
            </a:pPr>
            <a:endParaRPr lang="en-US" sz="4399" b="1" spc="-224">
              <a:solidFill>
                <a:srgbClr val="000000"/>
              </a:solidFill>
              <a:latin typeface="Poppins Bold"/>
              <a:ea typeface="Poppins Bold"/>
              <a:cs typeface="Poppins Bold"/>
              <a:sym typeface="Poppins Bold"/>
            </a:endParaRPr>
          </a:p>
          <a:p>
            <a:pPr algn="l">
              <a:lnSpc>
                <a:spcPts val="3954"/>
              </a:lnSpc>
              <a:spcBef>
                <a:spcPct val="0"/>
              </a:spcBef>
            </a:pPr>
            <a:endParaRPr lang="en-US" sz="4399" b="1" spc="-224">
              <a:solidFill>
                <a:srgbClr val="000000"/>
              </a:solidFill>
              <a:latin typeface="Poppins Bold"/>
              <a:ea typeface="Poppins Bold"/>
              <a:cs typeface="Poppins Bold"/>
              <a:sym typeface="Poppins Bold"/>
            </a:endParaRPr>
          </a:p>
          <a:p>
            <a:pPr algn="l">
              <a:lnSpc>
                <a:spcPts val="3954"/>
              </a:lnSpc>
              <a:spcBef>
                <a:spcPct val="0"/>
              </a:spcBef>
            </a:pPr>
            <a:endParaRPr lang="en-US" sz="4399" b="1" spc="-224">
              <a:solidFill>
                <a:srgbClr val="000000"/>
              </a:solidFill>
              <a:latin typeface="Poppins Bold"/>
              <a:ea typeface="Poppins Bold"/>
              <a:cs typeface="Poppins Bold"/>
              <a:sym typeface="Poppins Bold"/>
            </a:endParaRPr>
          </a:p>
          <a:p>
            <a:pPr marL="755642" lvl="1" indent="-377821" algn="l">
              <a:lnSpc>
                <a:spcPts val="3954"/>
              </a:lnSpc>
              <a:buFont typeface="Arial"/>
              <a:buChar char="•"/>
            </a:pPr>
            <a:r>
              <a:rPr lang="en-US" sz="3499" spc="-178">
                <a:solidFill>
                  <a:srgbClr val="000000"/>
                </a:solidFill>
                <a:latin typeface="Poppins"/>
                <a:ea typeface="Poppins"/>
                <a:cs typeface="Poppins"/>
                <a:sym typeface="Poppins"/>
              </a:rPr>
              <a:t>Missing data handled smoothly without dropping rows.</a:t>
            </a:r>
          </a:p>
          <a:p>
            <a:pPr marL="755642" lvl="1" indent="-377821" algn="l">
              <a:lnSpc>
                <a:spcPts val="3954"/>
              </a:lnSpc>
              <a:buFont typeface="Arial"/>
              <a:buChar char="•"/>
            </a:pPr>
            <a:r>
              <a:rPr lang="en-US" sz="3499" spc="-178">
                <a:solidFill>
                  <a:srgbClr val="000000"/>
                </a:solidFill>
                <a:latin typeface="Poppins"/>
                <a:ea typeface="Poppins"/>
                <a:cs typeface="Poppins"/>
                <a:sym typeface="Poppins"/>
              </a:rPr>
              <a:t>Pollutants like PM2.5, NO₂, and O₃ showed significant influence on AQI in pairplot.</a:t>
            </a:r>
          </a:p>
          <a:p>
            <a:pPr marL="755642" lvl="1" indent="-377821" algn="l">
              <a:lnSpc>
                <a:spcPts val="3954"/>
              </a:lnSpc>
              <a:buFont typeface="Arial"/>
              <a:buChar char="•"/>
            </a:pPr>
            <a:r>
              <a:rPr lang="en-US" sz="3499" spc="-178">
                <a:solidFill>
                  <a:srgbClr val="000000"/>
                </a:solidFill>
                <a:latin typeface="Poppins"/>
                <a:ea typeface="Poppins"/>
                <a:cs typeface="Poppins"/>
                <a:sym typeface="Poppins"/>
              </a:rPr>
              <a:t>Random Forest model outperformed Linear Regression, indicating the importance of non-linear relationships in air quality data.</a:t>
            </a:r>
          </a:p>
          <a:p>
            <a:pPr marL="755642" lvl="1" indent="-377821" algn="l">
              <a:lnSpc>
                <a:spcPts val="3954"/>
              </a:lnSpc>
              <a:buFont typeface="Arial"/>
              <a:buChar char="•"/>
            </a:pPr>
            <a:r>
              <a:rPr lang="en-US" sz="3499" spc="-178">
                <a:solidFill>
                  <a:srgbClr val="000000"/>
                </a:solidFill>
                <a:latin typeface="Poppins"/>
                <a:ea typeface="Poppins"/>
                <a:cs typeface="Poppins"/>
                <a:sym typeface="Poppins"/>
              </a:rPr>
              <a:t>Prophet forecasting provided a reliable method to predict future AQI trends with uncertainty bounds.</a:t>
            </a:r>
          </a:p>
          <a:p>
            <a:pPr marL="755642" lvl="1" indent="-377821" algn="l">
              <a:lnSpc>
                <a:spcPts val="3954"/>
              </a:lnSpc>
              <a:buFont typeface="Arial"/>
              <a:buChar char="•"/>
            </a:pPr>
            <a:r>
              <a:rPr lang="en-US" sz="3499" spc="-178">
                <a:solidFill>
                  <a:srgbClr val="000000"/>
                </a:solidFill>
                <a:latin typeface="Poppins"/>
                <a:ea typeface="Poppins"/>
                <a:cs typeface="Poppins"/>
                <a:sym typeface="Poppins"/>
              </a:rPr>
              <a:t>Pollutant trends over time showed fluctuations likely due to environmental or seasonal changes.</a:t>
            </a:r>
          </a:p>
          <a:p>
            <a:pPr marL="755642" lvl="1" indent="-377821" algn="l">
              <a:lnSpc>
                <a:spcPts val="3954"/>
              </a:lnSpc>
              <a:buFont typeface="Arial"/>
              <a:buChar char="•"/>
            </a:pPr>
            <a:r>
              <a:rPr lang="en-US" sz="3499" spc="-178">
                <a:solidFill>
                  <a:srgbClr val="000000"/>
                </a:solidFill>
                <a:latin typeface="Poppins"/>
                <a:ea typeface="Poppins"/>
                <a:cs typeface="Poppins"/>
                <a:sym typeface="Poppins"/>
              </a:rPr>
              <a:t>Most AQI values fall into Moderate to Poor, indicating potential public health concerns.</a:t>
            </a:r>
          </a:p>
        </p:txBody>
      </p:sp>
    </p:spTree>
  </p:cSld>
  <p:clrMapOvr>
    <a:masterClrMapping/>
  </p:clrMapOvr>
  <p:transition spd="slow">
    <p:cover dir="l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8915A"/>
        </a:solidFill>
        <a:effectLst/>
      </p:bgPr>
    </p:bg>
    <p:spTree>
      <p:nvGrpSpPr>
        <p:cNvPr id="1" name=""/>
        <p:cNvGrpSpPr/>
        <p:nvPr/>
      </p:nvGrpSpPr>
      <p:grpSpPr>
        <a:xfrm>
          <a:off x="0" y="0"/>
          <a:ext cx="0" cy="0"/>
          <a:chOff x="0" y="0"/>
          <a:chExt cx="0" cy="0"/>
        </a:xfrm>
      </p:grpSpPr>
      <p:sp>
        <p:nvSpPr>
          <p:cNvPr id="2" name="Freeform 2"/>
          <p:cNvSpPr/>
          <p:nvPr/>
        </p:nvSpPr>
        <p:spPr>
          <a:xfrm>
            <a:off x="0" y="6716459"/>
            <a:ext cx="5202621" cy="4114800"/>
          </a:xfrm>
          <a:custGeom>
            <a:avLst/>
            <a:gdLst/>
            <a:ahLst/>
            <a:cxnLst/>
            <a:rect l="l" t="t" r="r" b="b"/>
            <a:pathLst>
              <a:path w="5202621" h="4114800">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85379" y="6716459"/>
            <a:ext cx="5202621" cy="4114800"/>
          </a:xfrm>
          <a:custGeom>
            <a:avLst/>
            <a:gdLst/>
            <a:ahLst/>
            <a:cxnLst/>
            <a:rect l="l" t="t" r="r" b="b"/>
            <a:pathLst>
              <a:path w="5202621" h="4114800">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71404" y="-1392556"/>
            <a:ext cx="4628098" cy="4114800"/>
          </a:xfrm>
          <a:custGeom>
            <a:avLst/>
            <a:gdLst/>
            <a:ahLst/>
            <a:cxnLst/>
            <a:rect l="l" t="t" r="r" b="b"/>
            <a:pathLst>
              <a:path w="4628098" h="4114800">
                <a:moveTo>
                  <a:pt x="0" y="0"/>
                </a:moveTo>
                <a:lnTo>
                  <a:pt x="4628098" y="0"/>
                </a:lnTo>
                <a:lnTo>
                  <a:pt x="46280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5331306" y="-1392556"/>
            <a:ext cx="4628098" cy="4114800"/>
          </a:xfrm>
          <a:custGeom>
            <a:avLst/>
            <a:gdLst/>
            <a:ahLst/>
            <a:cxnLst/>
            <a:rect l="l" t="t" r="r" b="b"/>
            <a:pathLst>
              <a:path w="4628098" h="4114800">
                <a:moveTo>
                  <a:pt x="4628098" y="0"/>
                </a:moveTo>
                <a:lnTo>
                  <a:pt x="0" y="0"/>
                </a:lnTo>
                <a:lnTo>
                  <a:pt x="0" y="4114800"/>
                </a:lnTo>
                <a:lnTo>
                  <a:pt x="4628098" y="4114800"/>
                </a:lnTo>
                <a:lnTo>
                  <a:pt x="462809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83" y="1019175"/>
            <a:ext cx="20128092" cy="11357229"/>
          </a:xfrm>
          <a:prstGeom prst="rect">
            <a:avLst/>
          </a:prstGeom>
        </p:spPr>
        <p:txBody>
          <a:bodyPr lIns="0" tIns="0" rIns="0" bIns="0" rtlCol="0" anchor="t">
            <a:spAutoFit/>
          </a:bodyPr>
          <a:lstStyle/>
          <a:p>
            <a:pPr algn="l">
              <a:lnSpc>
                <a:spcPts val="4067"/>
              </a:lnSpc>
            </a:pPr>
            <a:r>
              <a:rPr lang="en-US" sz="3599" spc="-183">
                <a:solidFill>
                  <a:srgbClr val="000000"/>
                </a:solidFill>
                <a:latin typeface="Poppins"/>
                <a:ea typeface="Poppins"/>
                <a:cs typeface="Poppins"/>
                <a:sym typeface="Poppins"/>
              </a:rPr>
              <a:t> Exploratory Data Analysis (EDA)</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Display basic info (shape, nulls).</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Use Seaborn Pairplot to visualize relationships between pollutants and AQI.</a:t>
            </a:r>
          </a:p>
          <a:p>
            <a:pPr algn="l">
              <a:lnSpc>
                <a:spcPts val="4067"/>
              </a:lnSpc>
            </a:pPr>
            <a:r>
              <a:rPr lang="en-US" sz="3599" spc="-183">
                <a:solidFill>
                  <a:srgbClr val="000000"/>
                </a:solidFill>
                <a:latin typeface="Poppins"/>
                <a:ea typeface="Poppins"/>
                <a:cs typeface="Poppins"/>
                <a:sym typeface="Poppins"/>
              </a:rPr>
              <a:t>Linear Regression</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Train a model using pollutants as input and AQI as output.</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Predict AQI and plot actual vs predicted results.</a:t>
            </a:r>
          </a:p>
          <a:p>
            <a:pPr algn="l">
              <a:lnSpc>
                <a:spcPts val="4067"/>
              </a:lnSpc>
            </a:pPr>
            <a:r>
              <a:rPr lang="en-US" sz="3599" spc="-183">
                <a:solidFill>
                  <a:srgbClr val="000000"/>
                </a:solidFill>
                <a:latin typeface="Poppins"/>
                <a:ea typeface="Poppins"/>
                <a:cs typeface="Poppins"/>
                <a:sym typeface="Poppins"/>
              </a:rPr>
              <a:t>Random Forest Regressor</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Use a more robust model (Random Forest).</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Compare prediction accuracy with Linear Regression.</a:t>
            </a:r>
          </a:p>
          <a:p>
            <a:pPr algn="l">
              <a:lnSpc>
                <a:spcPts val="4067"/>
              </a:lnSpc>
            </a:pPr>
            <a:r>
              <a:rPr lang="en-US" sz="3599" spc="-183">
                <a:solidFill>
                  <a:srgbClr val="000000"/>
                </a:solidFill>
                <a:latin typeface="Poppins"/>
                <a:ea typeface="Poppins"/>
                <a:cs typeface="Poppins"/>
                <a:sym typeface="Poppins"/>
              </a:rPr>
              <a:t> Time Series Forecasting (Using Prophet)</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Use Facebook Prophet to forecast future AQI values.</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Generate future AQI predictions</a:t>
            </a:r>
          </a:p>
          <a:p>
            <a:pPr algn="l">
              <a:lnSpc>
                <a:spcPts val="4067"/>
              </a:lnSpc>
            </a:pPr>
            <a:r>
              <a:rPr lang="en-US" sz="3599" spc="-183">
                <a:solidFill>
                  <a:srgbClr val="000000"/>
                </a:solidFill>
                <a:latin typeface="Poppins"/>
                <a:ea typeface="Poppins"/>
                <a:cs typeface="Poppins"/>
                <a:sym typeface="Poppins"/>
              </a:rPr>
              <a:t>Pollutant Trend Visualization</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Plot O₃, NO₂, SO₂, CO trends over time using subplots</a:t>
            </a:r>
          </a:p>
          <a:p>
            <a:pPr algn="l">
              <a:lnSpc>
                <a:spcPts val="4067"/>
              </a:lnSpc>
            </a:pPr>
            <a:r>
              <a:rPr lang="en-US" sz="3599" spc="-183">
                <a:solidFill>
                  <a:srgbClr val="000000"/>
                </a:solidFill>
                <a:latin typeface="Poppins"/>
                <a:ea typeface="Poppins"/>
                <a:cs typeface="Poppins"/>
                <a:sym typeface="Poppins"/>
              </a:rPr>
              <a:t>AQI Classification &amp; Pie Chart</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Categorize AQI into: Good, Moderate, Poor.</a:t>
            </a:r>
          </a:p>
          <a:p>
            <a:pPr marL="777232" lvl="1" indent="-388616" algn="l">
              <a:lnSpc>
                <a:spcPts val="4067"/>
              </a:lnSpc>
              <a:buFont typeface="Arial"/>
              <a:buChar char="•"/>
            </a:pPr>
            <a:r>
              <a:rPr lang="en-US" sz="3599" spc="-183">
                <a:solidFill>
                  <a:srgbClr val="000000"/>
                </a:solidFill>
                <a:latin typeface="Poppins"/>
                <a:ea typeface="Poppins"/>
                <a:cs typeface="Poppins"/>
                <a:sym typeface="Poppins"/>
              </a:rPr>
              <a:t>Count each category and visualize using a pie chart.</a:t>
            </a:r>
          </a:p>
          <a:p>
            <a:pPr algn="l">
              <a:lnSpc>
                <a:spcPts val="4067"/>
              </a:lnSpc>
            </a:pPr>
            <a:endParaRPr lang="en-US" sz="3599" spc="-183">
              <a:solidFill>
                <a:srgbClr val="000000"/>
              </a:solidFill>
              <a:latin typeface="Poppins"/>
              <a:ea typeface="Poppins"/>
              <a:cs typeface="Poppins"/>
              <a:sym typeface="Poppins"/>
            </a:endParaRPr>
          </a:p>
          <a:p>
            <a:pPr algn="l">
              <a:lnSpc>
                <a:spcPts val="4067"/>
              </a:lnSpc>
            </a:pPr>
            <a:endParaRPr lang="en-US" sz="3599" spc="-183">
              <a:solidFill>
                <a:srgbClr val="000000"/>
              </a:solidFill>
              <a:latin typeface="Poppins"/>
              <a:ea typeface="Poppins"/>
              <a:cs typeface="Poppins"/>
              <a:sym typeface="Poppins"/>
            </a:endParaRPr>
          </a:p>
          <a:p>
            <a:pPr algn="l">
              <a:lnSpc>
                <a:spcPts val="4067"/>
              </a:lnSpc>
            </a:pPr>
            <a:endParaRPr lang="en-US" sz="3599" spc="-183">
              <a:solidFill>
                <a:srgbClr val="000000"/>
              </a:solidFill>
              <a:latin typeface="Poppins"/>
              <a:ea typeface="Poppins"/>
              <a:cs typeface="Poppins"/>
              <a:sym typeface="Poppins"/>
            </a:endParaRPr>
          </a:p>
          <a:p>
            <a:pPr algn="l">
              <a:lnSpc>
                <a:spcPts val="4067"/>
              </a:lnSpc>
            </a:pPr>
            <a:endParaRPr lang="en-US" sz="3599" spc="-183">
              <a:solidFill>
                <a:srgbClr val="000000"/>
              </a:solidFill>
              <a:latin typeface="Poppins"/>
              <a:ea typeface="Poppins"/>
              <a:cs typeface="Poppins"/>
              <a:sym typeface="Poppins"/>
            </a:endParaRPr>
          </a:p>
          <a:p>
            <a:pPr algn="l">
              <a:lnSpc>
                <a:spcPts val="4067"/>
              </a:lnSpc>
            </a:pPr>
            <a:endParaRPr lang="en-US" sz="3599" spc="-183">
              <a:solidFill>
                <a:srgbClr val="000000"/>
              </a:solidFill>
              <a:latin typeface="Poppins"/>
              <a:ea typeface="Poppins"/>
              <a:cs typeface="Poppins"/>
              <a:sym typeface="Poppins"/>
            </a:endParaRPr>
          </a:p>
        </p:txBody>
      </p:sp>
      <p:sp>
        <p:nvSpPr>
          <p:cNvPr id="7" name="TextBox 7"/>
          <p:cNvSpPr txBox="1"/>
          <p:nvPr/>
        </p:nvSpPr>
        <p:spPr>
          <a:xfrm>
            <a:off x="0" y="37846"/>
            <a:ext cx="16067811" cy="626999"/>
          </a:xfrm>
          <a:prstGeom prst="rect">
            <a:avLst/>
          </a:prstGeom>
        </p:spPr>
        <p:txBody>
          <a:bodyPr lIns="0" tIns="0" rIns="0" bIns="0" rtlCol="0" anchor="t">
            <a:spAutoFit/>
          </a:bodyPr>
          <a:lstStyle/>
          <a:p>
            <a:pPr algn="ctr">
              <a:lnSpc>
                <a:spcPts val="4632"/>
              </a:lnSpc>
              <a:spcBef>
                <a:spcPct val="0"/>
              </a:spcBef>
            </a:pPr>
            <a:r>
              <a:rPr lang="en-US" sz="4099" b="1" spc="-209">
                <a:solidFill>
                  <a:srgbClr val="000000"/>
                </a:solidFill>
                <a:latin typeface="Poppins Bold"/>
                <a:ea typeface="Poppins Bold"/>
                <a:cs typeface="Poppins Bold"/>
                <a:sym typeface="Poppins Bold"/>
              </a:rPr>
              <a:t>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p14:media>
              </p:ext>
            </p:extLst>
          </p:nvPr>
        </p:nvPicPr>
        <p:blipFill>
          <a:blip r:embed="rId4"/>
          <a:srcRect t="657" b="657"/>
          <a:stretch>
            <a:fillRect/>
          </a:stretch>
        </p:blipFill>
        <p:spPr>
          <a:xfrm>
            <a:off x="0" y="0"/>
            <a:ext cx="18288000" cy="10287000"/>
          </a:xfrm>
          <a:prstGeom prst="rect">
            <a:avLst/>
          </a:prstGeom>
        </p:spPr>
      </p:pic>
      <p:sp>
        <p:nvSpPr>
          <p:cNvPr id="3" name="TextBox 3"/>
          <p:cNvSpPr txBox="1"/>
          <p:nvPr/>
        </p:nvSpPr>
        <p:spPr>
          <a:xfrm>
            <a:off x="-1662242" y="275187"/>
            <a:ext cx="21233582" cy="680895"/>
          </a:xfrm>
          <a:prstGeom prst="rect">
            <a:avLst/>
          </a:prstGeom>
        </p:spPr>
        <p:txBody>
          <a:bodyPr lIns="0" tIns="0" rIns="0" bIns="0" rtlCol="0" anchor="t">
            <a:spAutoFit/>
          </a:bodyPr>
          <a:lstStyle/>
          <a:p>
            <a:pPr algn="ctr">
              <a:lnSpc>
                <a:spcPts val="5237"/>
              </a:lnSpc>
              <a:spcBef>
                <a:spcPct val="0"/>
              </a:spcBef>
            </a:pPr>
            <a:r>
              <a:rPr lang="en-US" sz="4895" spc="-63">
                <a:solidFill>
                  <a:srgbClr val="000000"/>
                </a:solidFill>
                <a:latin typeface="Tex Gyre Pagella"/>
                <a:ea typeface="Tex Gyre Pagella"/>
                <a:cs typeface="Tex Gyre Pagella"/>
                <a:sym typeface="Tex Gyre Pagella"/>
              </a:rPr>
              <a:t>DATASET OVERVIEW   :  AIR QUALITY MONITORING DATA</a:t>
            </a:r>
          </a:p>
        </p:txBody>
      </p:sp>
      <p:sp>
        <p:nvSpPr>
          <p:cNvPr id="4" name="TextBox 4"/>
          <p:cNvSpPr txBox="1"/>
          <p:nvPr/>
        </p:nvSpPr>
        <p:spPr>
          <a:xfrm>
            <a:off x="1276916" y="1214710"/>
            <a:ext cx="16449212" cy="1139283"/>
          </a:xfrm>
          <a:prstGeom prst="rect">
            <a:avLst/>
          </a:prstGeom>
        </p:spPr>
        <p:txBody>
          <a:bodyPr lIns="0" tIns="0" rIns="0" bIns="0" rtlCol="0" anchor="t">
            <a:spAutoFit/>
          </a:bodyPr>
          <a:lstStyle/>
          <a:p>
            <a:pPr algn="just">
              <a:lnSpc>
                <a:spcPts val="2945"/>
              </a:lnSpc>
            </a:pPr>
            <a:r>
              <a:rPr lang="en-US" sz="2804" b="1" spc="-81">
                <a:solidFill>
                  <a:srgbClr val="000000"/>
                </a:solidFill>
                <a:latin typeface="Tex Gyre Pagella Bold"/>
                <a:ea typeface="Tex Gyre Pagella Bold"/>
                <a:cs typeface="Tex Gyre Pagella Bold"/>
                <a:sym typeface="Tex Gyre Pagella Bold"/>
              </a:rPr>
              <a:t>The dataset is a time-series environmental dataset that captures atmospheric conditions and pollution levels across timestamps and locations. It includes key air pollutants and meteorological factors that directly influence the Air Quality Index (AQI).</a:t>
            </a:r>
          </a:p>
        </p:txBody>
      </p:sp>
      <p:graphicFrame>
        <p:nvGraphicFramePr>
          <p:cNvPr id="5" name="Object 5"/>
          <p:cNvGraphicFramePr/>
          <p:nvPr/>
        </p:nvGraphicFramePr>
        <p:xfrm>
          <a:off x="1276916" y="2584046"/>
          <a:ext cx="2514600" cy="5029200"/>
        </p:xfrm>
        <a:graphic>
          <a:graphicData uri="http://schemas.openxmlformats.org/presentationml/2006/ole">
            <mc:AlternateContent xmlns:mc="http://schemas.openxmlformats.org/markup-compatibility/2006">
              <mc:Choice xmlns:v="urn:schemas-microsoft-com:vml" Requires="v">
                <p:oleObj name="Worksheet" r:id="rId5" imgW="3517900" imgH="6032500" progId="Excel.Sheet.12">
                  <p:embed/>
                </p:oleObj>
              </mc:Choice>
              <mc:Fallback>
                <p:oleObj name="Worksheet" r:id="rId5" imgW="3517900" imgH="6032500" progId="Excel.Sheet.12">
                  <p:embed/>
                  <p:pic>
                    <p:nvPicPr>
                      <p:cNvPr id="0" name=""/>
                      <p:cNvPicPr/>
                      <p:nvPr/>
                    </p:nvPicPr>
                    <p:blipFill>
                      <a:blip r:embed="rId6"/>
                      <a:stretch>
                        <a:fillRect/>
                      </a:stretch>
                    </p:blipFill>
                    <p:spPr>
                      <a:xfrm>
                        <a:off x="1276916" y="2584046"/>
                        <a:ext cx="2514600" cy="5029200"/>
                      </a:xfrm>
                      <a:prstGeom prst="rect">
                        <a:avLst/>
                      </a:prstGeom>
                    </p:spPr>
                  </p:pic>
                </p:oleObj>
              </mc:Fallback>
            </mc:AlternateContent>
          </a:graphicData>
        </a:graphic>
      </p:graphicFrame>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666" b="-666"/>
              </a:stretch>
            </a:blipFill>
          </p:spPr>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F0E0E">
                <a:alpha val="28627"/>
              </a:srgbClr>
            </a:solidFill>
          </p:spPr>
        </p:sp>
        <p:sp>
          <p:nvSpPr>
            <p:cNvPr id="6" name="TextBox 6"/>
            <p:cNvSpPr txBox="1"/>
            <p:nvPr/>
          </p:nvSpPr>
          <p:spPr>
            <a:xfrm>
              <a:off x="0" y="0"/>
              <a:ext cx="4816593" cy="2709333"/>
            </a:xfrm>
            <a:prstGeom prst="rect">
              <a:avLst/>
            </a:prstGeom>
          </p:spPr>
          <p:txBody>
            <a:bodyPr lIns="50800" tIns="50800" rIns="50800" bIns="50800" rtlCol="0" anchor="ctr"/>
            <a:lstStyle/>
            <a:p>
              <a:pPr algn="ctr">
                <a:lnSpc>
                  <a:spcPts val="2372"/>
                </a:lnSpc>
              </a:pPr>
              <a:endParaRPr/>
            </a:p>
          </p:txBody>
        </p:sp>
      </p:grpSp>
      <p:grpSp>
        <p:nvGrpSpPr>
          <p:cNvPr id="7" name="Group 7"/>
          <p:cNvGrpSpPr/>
          <p:nvPr/>
        </p:nvGrpSpPr>
        <p:grpSpPr>
          <a:xfrm>
            <a:off x="1052967" y="6596892"/>
            <a:ext cx="4486169" cy="2671530"/>
            <a:chOff x="0" y="0"/>
            <a:chExt cx="1166852" cy="694865"/>
          </a:xfrm>
        </p:grpSpPr>
        <p:sp>
          <p:nvSpPr>
            <p:cNvPr id="8" name="Freeform 8"/>
            <p:cNvSpPr/>
            <p:nvPr/>
          </p:nvSpPr>
          <p:spPr>
            <a:xfrm>
              <a:off x="0" y="0"/>
              <a:ext cx="1166852" cy="694865"/>
            </a:xfrm>
            <a:custGeom>
              <a:avLst/>
              <a:gdLst/>
              <a:ahLst/>
              <a:cxnLst/>
              <a:rect l="l" t="t" r="r" b="b"/>
              <a:pathLst>
                <a:path w="1166852" h="694865">
                  <a:moveTo>
                    <a:pt x="24160" y="0"/>
                  </a:moveTo>
                  <a:lnTo>
                    <a:pt x="1142692" y="0"/>
                  </a:lnTo>
                  <a:cubicBezTo>
                    <a:pt x="1156035" y="0"/>
                    <a:pt x="1166852" y="10817"/>
                    <a:pt x="1166852" y="24160"/>
                  </a:cubicBezTo>
                  <a:lnTo>
                    <a:pt x="1166852" y="670704"/>
                  </a:lnTo>
                  <a:cubicBezTo>
                    <a:pt x="1166852" y="684048"/>
                    <a:pt x="1156035" y="694865"/>
                    <a:pt x="1142692" y="694865"/>
                  </a:cubicBezTo>
                  <a:lnTo>
                    <a:pt x="24160" y="694865"/>
                  </a:lnTo>
                  <a:cubicBezTo>
                    <a:pt x="10817" y="694865"/>
                    <a:pt x="0" y="684048"/>
                    <a:pt x="0" y="670704"/>
                  </a:cubicBezTo>
                  <a:lnTo>
                    <a:pt x="0" y="24160"/>
                  </a:lnTo>
                  <a:cubicBezTo>
                    <a:pt x="0" y="10817"/>
                    <a:pt x="10817" y="0"/>
                    <a:pt x="24160" y="0"/>
                  </a:cubicBezTo>
                  <a:close/>
                </a:path>
              </a:pathLst>
            </a:custGeom>
            <a:blipFill>
              <a:blip r:embed="rId3"/>
              <a:stretch>
                <a:fillRect t="-16057" b="-16057"/>
              </a:stretch>
            </a:blipFill>
          </p:spPr>
        </p:sp>
      </p:grpSp>
      <p:grpSp>
        <p:nvGrpSpPr>
          <p:cNvPr id="9" name="Group 9"/>
          <p:cNvGrpSpPr/>
          <p:nvPr/>
        </p:nvGrpSpPr>
        <p:grpSpPr>
          <a:xfrm>
            <a:off x="7620148" y="6677684"/>
            <a:ext cx="4486169" cy="2653993"/>
            <a:chOff x="0" y="0"/>
            <a:chExt cx="1324843" cy="783770"/>
          </a:xfrm>
        </p:grpSpPr>
        <p:sp>
          <p:nvSpPr>
            <p:cNvPr id="10" name="Freeform 10"/>
            <p:cNvSpPr/>
            <p:nvPr/>
          </p:nvSpPr>
          <p:spPr>
            <a:xfrm>
              <a:off x="0" y="0"/>
              <a:ext cx="1324843" cy="783770"/>
            </a:xfrm>
            <a:custGeom>
              <a:avLst/>
              <a:gdLst/>
              <a:ahLst/>
              <a:cxnLst/>
              <a:rect l="l" t="t" r="r" b="b"/>
              <a:pathLst>
                <a:path w="1324843" h="783770">
                  <a:moveTo>
                    <a:pt x="24160" y="0"/>
                  </a:moveTo>
                  <a:lnTo>
                    <a:pt x="1300683" y="0"/>
                  </a:lnTo>
                  <a:cubicBezTo>
                    <a:pt x="1307091" y="0"/>
                    <a:pt x="1313236" y="2545"/>
                    <a:pt x="1317767" y="7076"/>
                  </a:cubicBezTo>
                  <a:cubicBezTo>
                    <a:pt x="1322298" y="11607"/>
                    <a:pt x="1324843" y="17753"/>
                    <a:pt x="1324843" y="24160"/>
                  </a:cubicBezTo>
                  <a:lnTo>
                    <a:pt x="1324843" y="759610"/>
                  </a:lnTo>
                  <a:cubicBezTo>
                    <a:pt x="1324843" y="772953"/>
                    <a:pt x="1314026" y="783770"/>
                    <a:pt x="1300683" y="783770"/>
                  </a:cubicBezTo>
                  <a:lnTo>
                    <a:pt x="24160" y="783770"/>
                  </a:lnTo>
                  <a:cubicBezTo>
                    <a:pt x="10817" y="783770"/>
                    <a:pt x="0" y="772953"/>
                    <a:pt x="0" y="759610"/>
                  </a:cubicBezTo>
                  <a:lnTo>
                    <a:pt x="0" y="24160"/>
                  </a:lnTo>
                  <a:cubicBezTo>
                    <a:pt x="0" y="10817"/>
                    <a:pt x="10817" y="0"/>
                    <a:pt x="24160" y="0"/>
                  </a:cubicBezTo>
                  <a:close/>
                </a:path>
              </a:pathLst>
            </a:custGeom>
            <a:blipFill>
              <a:blip r:embed="rId4"/>
              <a:stretch>
                <a:fillRect t="-16350" b="-16350"/>
              </a:stretch>
            </a:blipFill>
          </p:spPr>
        </p:sp>
      </p:grpSp>
      <p:grpSp>
        <p:nvGrpSpPr>
          <p:cNvPr id="11" name="Group 11"/>
          <p:cNvGrpSpPr/>
          <p:nvPr/>
        </p:nvGrpSpPr>
        <p:grpSpPr>
          <a:xfrm>
            <a:off x="13833132" y="6596892"/>
            <a:ext cx="4073308" cy="2582385"/>
            <a:chOff x="0" y="0"/>
            <a:chExt cx="1076959" cy="682768"/>
          </a:xfrm>
        </p:grpSpPr>
        <p:sp>
          <p:nvSpPr>
            <p:cNvPr id="12" name="Freeform 12"/>
            <p:cNvSpPr/>
            <p:nvPr/>
          </p:nvSpPr>
          <p:spPr>
            <a:xfrm>
              <a:off x="0" y="0"/>
              <a:ext cx="1076959" cy="682768"/>
            </a:xfrm>
            <a:custGeom>
              <a:avLst/>
              <a:gdLst/>
              <a:ahLst/>
              <a:cxnLst/>
              <a:rect l="l" t="t" r="r" b="b"/>
              <a:pathLst>
                <a:path w="1076959" h="682768">
                  <a:moveTo>
                    <a:pt x="26609" y="0"/>
                  </a:moveTo>
                  <a:lnTo>
                    <a:pt x="1050350" y="0"/>
                  </a:lnTo>
                  <a:cubicBezTo>
                    <a:pt x="1057407" y="0"/>
                    <a:pt x="1064175" y="2803"/>
                    <a:pt x="1069165" y="7794"/>
                  </a:cubicBezTo>
                  <a:cubicBezTo>
                    <a:pt x="1074156" y="12784"/>
                    <a:pt x="1076959" y="19552"/>
                    <a:pt x="1076959" y="26609"/>
                  </a:cubicBezTo>
                  <a:lnTo>
                    <a:pt x="1076959" y="656159"/>
                  </a:lnTo>
                  <a:cubicBezTo>
                    <a:pt x="1076959" y="663216"/>
                    <a:pt x="1074156" y="669984"/>
                    <a:pt x="1069165" y="674974"/>
                  </a:cubicBezTo>
                  <a:cubicBezTo>
                    <a:pt x="1064175" y="679964"/>
                    <a:pt x="1057407" y="682768"/>
                    <a:pt x="1050350" y="682768"/>
                  </a:cubicBezTo>
                  <a:lnTo>
                    <a:pt x="26609" y="682768"/>
                  </a:lnTo>
                  <a:cubicBezTo>
                    <a:pt x="19552" y="682768"/>
                    <a:pt x="12784" y="679964"/>
                    <a:pt x="7794" y="674974"/>
                  </a:cubicBezTo>
                  <a:cubicBezTo>
                    <a:pt x="2803" y="669984"/>
                    <a:pt x="0" y="663216"/>
                    <a:pt x="0" y="656159"/>
                  </a:cubicBezTo>
                  <a:lnTo>
                    <a:pt x="0" y="26609"/>
                  </a:lnTo>
                  <a:cubicBezTo>
                    <a:pt x="0" y="19552"/>
                    <a:pt x="2803" y="12784"/>
                    <a:pt x="7794" y="7794"/>
                  </a:cubicBezTo>
                  <a:cubicBezTo>
                    <a:pt x="12784" y="2803"/>
                    <a:pt x="19552" y="0"/>
                    <a:pt x="26609" y="0"/>
                  </a:cubicBezTo>
                  <a:close/>
                </a:path>
              </a:pathLst>
            </a:custGeom>
            <a:blipFill>
              <a:blip r:embed="rId5"/>
              <a:stretch>
                <a:fillRect l="-3163" r="-3163"/>
              </a:stretch>
            </a:blipFill>
          </p:spPr>
        </p:sp>
      </p:grpSp>
      <p:grpSp>
        <p:nvGrpSpPr>
          <p:cNvPr id="13" name="Group 13"/>
          <p:cNvGrpSpPr/>
          <p:nvPr/>
        </p:nvGrpSpPr>
        <p:grpSpPr>
          <a:xfrm>
            <a:off x="13492508" y="2673034"/>
            <a:ext cx="4754557" cy="2582385"/>
            <a:chOff x="0" y="0"/>
            <a:chExt cx="1257077" cy="682768"/>
          </a:xfrm>
        </p:grpSpPr>
        <p:sp>
          <p:nvSpPr>
            <p:cNvPr id="14" name="Freeform 14"/>
            <p:cNvSpPr/>
            <p:nvPr/>
          </p:nvSpPr>
          <p:spPr>
            <a:xfrm>
              <a:off x="0" y="0"/>
              <a:ext cx="1257077" cy="682768"/>
            </a:xfrm>
            <a:custGeom>
              <a:avLst/>
              <a:gdLst/>
              <a:ahLst/>
              <a:cxnLst/>
              <a:rect l="l" t="t" r="r" b="b"/>
              <a:pathLst>
                <a:path w="1257077" h="682768">
                  <a:moveTo>
                    <a:pt x="22796" y="0"/>
                  </a:moveTo>
                  <a:lnTo>
                    <a:pt x="1234281" y="0"/>
                  </a:lnTo>
                  <a:cubicBezTo>
                    <a:pt x="1246871" y="0"/>
                    <a:pt x="1257077" y="10206"/>
                    <a:pt x="1257077" y="22796"/>
                  </a:cubicBezTo>
                  <a:lnTo>
                    <a:pt x="1257077" y="659971"/>
                  </a:lnTo>
                  <a:cubicBezTo>
                    <a:pt x="1257077" y="672561"/>
                    <a:pt x="1246871" y="682768"/>
                    <a:pt x="1234281" y="682768"/>
                  </a:cubicBezTo>
                  <a:lnTo>
                    <a:pt x="22796" y="682768"/>
                  </a:lnTo>
                  <a:cubicBezTo>
                    <a:pt x="10206" y="682768"/>
                    <a:pt x="0" y="672561"/>
                    <a:pt x="0" y="659971"/>
                  </a:cubicBezTo>
                  <a:lnTo>
                    <a:pt x="0" y="22796"/>
                  </a:lnTo>
                  <a:cubicBezTo>
                    <a:pt x="0" y="10206"/>
                    <a:pt x="10206" y="0"/>
                    <a:pt x="22796" y="0"/>
                  </a:cubicBezTo>
                  <a:close/>
                </a:path>
              </a:pathLst>
            </a:custGeom>
            <a:blipFill>
              <a:blip r:embed="rId6"/>
              <a:stretch>
                <a:fillRect t="-29744" b="-29744"/>
              </a:stretch>
            </a:blipFill>
          </p:spPr>
        </p:sp>
      </p:grpSp>
      <p:grpSp>
        <p:nvGrpSpPr>
          <p:cNvPr id="15" name="Group 15"/>
          <p:cNvGrpSpPr/>
          <p:nvPr/>
        </p:nvGrpSpPr>
        <p:grpSpPr>
          <a:xfrm>
            <a:off x="1028700" y="2379035"/>
            <a:ext cx="4726266" cy="2567019"/>
            <a:chOff x="0" y="0"/>
            <a:chExt cx="1257077" cy="682768"/>
          </a:xfrm>
        </p:grpSpPr>
        <p:sp>
          <p:nvSpPr>
            <p:cNvPr id="16" name="Freeform 16"/>
            <p:cNvSpPr/>
            <p:nvPr/>
          </p:nvSpPr>
          <p:spPr>
            <a:xfrm>
              <a:off x="0" y="0"/>
              <a:ext cx="1257077" cy="682768"/>
            </a:xfrm>
            <a:custGeom>
              <a:avLst/>
              <a:gdLst/>
              <a:ahLst/>
              <a:cxnLst/>
              <a:rect l="l" t="t" r="r" b="b"/>
              <a:pathLst>
                <a:path w="1257077" h="682768">
                  <a:moveTo>
                    <a:pt x="22933" y="0"/>
                  </a:moveTo>
                  <a:lnTo>
                    <a:pt x="1234144" y="0"/>
                  </a:lnTo>
                  <a:cubicBezTo>
                    <a:pt x="1246810" y="0"/>
                    <a:pt x="1257077" y="10267"/>
                    <a:pt x="1257077" y="22933"/>
                  </a:cubicBezTo>
                  <a:lnTo>
                    <a:pt x="1257077" y="659835"/>
                  </a:lnTo>
                  <a:cubicBezTo>
                    <a:pt x="1257077" y="665917"/>
                    <a:pt x="1254661" y="671750"/>
                    <a:pt x="1250361" y="676051"/>
                  </a:cubicBezTo>
                  <a:cubicBezTo>
                    <a:pt x="1246060" y="680351"/>
                    <a:pt x="1240227" y="682768"/>
                    <a:pt x="1234144" y="682768"/>
                  </a:cubicBezTo>
                  <a:lnTo>
                    <a:pt x="22933" y="682768"/>
                  </a:lnTo>
                  <a:cubicBezTo>
                    <a:pt x="10267" y="682768"/>
                    <a:pt x="0" y="672500"/>
                    <a:pt x="0" y="659835"/>
                  </a:cubicBezTo>
                  <a:lnTo>
                    <a:pt x="0" y="22933"/>
                  </a:lnTo>
                  <a:cubicBezTo>
                    <a:pt x="0" y="10267"/>
                    <a:pt x="10267" y="0"/>
                    <a:pt x="22933" y="0"/>
                  </a:cubicBezTo>
                  <a:close/>
                </a:path>
              </a:pathLst>
            </a:custGeom>
            <a:blipFill>
              <a:blip r:embed="rId7"/>
              <a:stretch>
                <a:fillRect t="-36667" b="-36667"/>
              </a:stretch>
            </a:blipFill>
          </p:spPr>
        </p:sp>
      </p:grpSp>
      <p:sp>
        <p:nvSpPr>
          <p:cNvPr id="17" name="TextBox 17"/>
          <p:cNvSpPr txBox="1"/>
          <p:nvPr/>
        </p:nvSpPr>
        <p:spPr>
          <a:xfrm>
            <a:off x="41588" y="768821"/>
            <a:ext cx="5497548" cy="1300848"/>
          </a:xfrm>
          <a:prstGeom prst="rect">
            <a:avLst/>
          </a:prstGeom>
        </p:spPr>
        <p:txBody>
          <a:bodyPr lIns="0" tIns="0" rIns="0" bIns="0" rtlCol="0" anchor="t">
            <a:spAutoFit/>
          </a:bodyPr>
          <a:lstStyle/>
          <a:p>
            <a:pPr algn="l">
              <a:lnSpc>
                <a:spcPts val="5052"/>
              </a:lnSpc>
            </a:pPr>
            <a:r>
              <a:rPr lang="en-US" sz="4471">
                <a:solidFill>
                  <a:srgbClr val="FFFFFF"/>
                </a:solidFill>
                <a:latin typeface="Mokoto"/>
                <a:ea typeface="Mokoto"/>
                <a:cs typeface="Mokoto"/>
                <a:sym typeface="Mokoto"/>
              </a:rPr>
              <a:t>Protect Our Planet</a:t>
            </a:r>
          </a:p>
        </p:txBody>
      </p:sp>
      <p:sp>
        <p:nvSpPr>
          <p:cNvPr id="18" name="TextBox 18"/>
          <p:cNvSpPr txBox="1"/>
          <p:nvPr/>
        </p:nvSpPr>
        <p:spPr>
          <a:xfrm>
            <a:off x="1052967" y="9331677"/>
            <a:ext cx="4486169" cy="904494"/>
          </a:xfrm>
          <a:prstGeom prst="rect">
            <a:avLst/>
          </a:prstGeom>
        </p:spPr>
        <p:txBody>
          <a:bodyPr lIns="0" tIns="0" rIns="0" bIns="0" rtlCol="0" anchor="t">
            <a:spAutoFit/>
          </a:bodyPr>
          <a:lstStyle/>
          <a:p>
            <a:pPr algn="just">
              <a:lnSpc>
                <a:spcPts val="2372"/>
              </a:lnSpc>
            </a:pPr>
            <a:r>
              <a:rPr lang="en-US" sz="2100" spc="-107">
                <a:solidFill>
                  <a:srgbClr val="FFFFFF"/>
                </a:solidFill>
                <a:latin typeface="Poppins"/>
                <a:ea typeface="Poppins"/>
                <a:cs typeface="Poppins"/>
                <a:sym typeface="Poppins"/>
              </a:rPr>
              <a:t>Scatter plot you provided shows Actual vs Predicted AQI</a:t>
            </a:r>
          </a:p>
          <a:p>
            <a:pPr algn="just">
              <a:lnSpc>
                <a:spcPts val="2372"/>
              </a:lnSpc>
            </a:pPr>
            <a:endParaRPr lang="en-US" sz="2100" spc="-107">
              <a:solidFill>
                <a:srgbClr val="FFFFFF"/>
              </a:solidFill>
              <a:latin typeface="Poppins"/>
              <a:ea typeface="Poppins"/>
              <a:cs typeface="Poppins"/>
              <a:sym typeface="Poppins"/>
            </a:endParaRPr>
          </a:p>
        </p:txBody>
      </p:sp>
      <p:sp>
        <p:nvSpPr>
          <p:cNvPr id="19" name="TextBox 19"/>
          <p:cNvSpPr txBox="1"/>
          <p:nvPr/>
        </p:nvSpPr>
        <p:spPr>
          <a:xfrm>
            <a:off x="13833132" y="9331677"/>
            <a:ext cx="4073308" cy="609219"/>
          </a:xfrm>
          <a:prstGeom prst="rect">
            <a:avLst/>
          </a:prstGeom>
        </p:spPr>
        <p:txBody>
          <a:bodyPr lIns="0" tIns="0" rIns="0" bIns="0" rtlCol="0" anchor="t">
            <a:spAutoFit/>
          </a:bodyPr>
          <a:lstStyle/>
          <a:p>
            <a:pPr algn="just">
              <a:lnSpc>
                <a:spcPts val="2372"/>
              </a:lnSpc>
            </a:pPr>
            <a:r>
              <a:rPr lang="en-US" sz="2100" spc="-107">
                <a:solidFill>
                  <a:srgbClr val="FFFFFF"/>
                </a:solidFill>
                <a:latin typeface="Poppins"/>
                <a:ea typeface="Poppins"/>
                <a:cs typeface="Poppins"/>
                <a:sym typeface="Poppins"/>
              </a:rPr>
              <a:t>Prophet Forecast vs True AQI Test Data</a:t>
            </a:r>
          </a:p>
        </p:txBody>
      </p:sp>
      <p:sp>
        <p:nvSpPr>
          <p:cNvPr id="20" name="TextBox 20"/>
          <p:cNvSpPr txBox="1"/>
          <p:nvPr/>
        </p:nvSpPr>
        <p:spPr>
          <a:xfrm>
            <a:off x="7620148" y="9488649"/>
            <a:ext cx="4486169" cy="904494"/>
          </a:xfrm>
          <a:prstGeom prst="rect">
            <a:avLst/>
          </a:prstGeom>
        </p:spPr>
        <p:txBody>
          <a:bodyPr lIns="0" tIns="0" rIns="0" bIns="0" rtlCol="0" anchor="t">
            <a:spAutoFit/>
          </a:bodyPr>
          <a:lstStyle/>
          <a:p>
            <a:pPr algn="just">
              <a:lnSpc>
                <a:spcPts val="2372"/>
              </a:lnSpc>
            </a:pPr>
            <a:r>
              <a:rPr lang="en-US" sz="2100" spc="-107">
                <a:solidFill>
                  <a:srgbClr val="FFFFFF"/>
                </a:solidFill>
                <a:latin typeface="Poppins"/>
                <a:ea typeface="Poppins"/>
                <a:cs typeface="Poppins"/>
                <a:sym typeface="Poppins"/>
              </a:rPr>
              <a:t>Prophet Forecast: Future AQI Predictions</a:t>
            </a:r>
          </a:p>
          <a:p>
            <a:pPr algn="just">
              <a:lnSpc>
                <a:spcPts val="2372"/>
              </a:lnSpc>
            </a:pPr>
            <a:endParaRPr lang="en-US" sz="2100" spc="-107">
              <a:solidFill>
                <a:srgbClr val="FFFFFF"/>
              </a:solidFill>
              <a:latin typeface="Poppins"/>
              <a:ea typeface="Poppins"/>
              <a:cs typeface="Poppins"/>
              <a:sym typeface="Poppins"/>
            </a:endParaRPr>
          </a:p>
        </p:txBody>
      </p:sp>
      <p:sp>
        <p:nvSpPr>
          <p:cNvPr id="21" name="TextBox 21"/>
          <p:cNvSpPr txBox="1"/>
          <p:nvPr/>
        </p:nvSpPr>
        <p:spPr>
          <a:xfrm>
            <a:off x="324660" y="115407"/>
            <a:ext cx="7072030" cy="438785"/>
          </a:xfrm>
          <a:prstGeom prst="rect">
            <a:avLst/>
          </a:prstGeom>
        </p:spPr>
        <p:txBody>
          <a:bodyPr lIns="0" tIns="0" rIns="0" bIns="0" rtlCol="0" anchor="t">
            <a:spAutoFit/>
          </a:bodyPr>
          <a:lstStyle/>
          <a:p>
            <a:pPr algn="l">
              <a:lnSpc>
                <a:spcPts val="3640"/>
              </a:lnSpc>
            </a:pPr>
            <a:r>
              <a:rPr lang="en-US" sz="2600">
                <a:solidFill>
                  <a:srgbClr val="FFFFFF"/>
                </a:solidFill>
                <a:latin typeface="RQND Pro Wide"/>
                <a:ea typeface="RQND Pro Wide"/>
                <a:cs typeface="RQND Pro Wide"/>
                <a:sym typeface="RQND Pro Wide"/>
              </a:rPr>
              <a:t>Every small action matters</a:t>
            </a:r>
          </a:p>
        </p:txBody>
      </p:sp>
      <p:sp>
        <p:nvSpPr>
          <p:cNvPr id="22" name="TextBox 22"/>
          <p:cNvSpPr txBox="1"/>
          <p:nvPr/>
        </p:nvSpPr>
        <p:spPr>
          <a:xfrm>
            <a:off x="13492508" y="5403057"/>
            <a:ext cx="4073308" cy="609219"/>
          </a:xfrm>
          <a:prstGeom prst="rect">
            <a:avLst/>
          </a:prstGeom>
        </p:spPr>
        <p:txBody>
          <a:bodyPr lIns="0" tIns="0" rIns="0" bIns="0" rtlCol="0" anchor="t">
            <a:spAutoFit/>
          </a:bodyPr>
          <a:lstStyle/>
          <a:p>
            <a:pPr algn="just">
              <a:lnSpc>
                <a:spcPts val="2372"/>
              </a:lnSpc>
            </a:pPr>
            <a:r>
              <a:rPr lang="en-US" sz="2100" spc="-107">
                <a:solidFill>
                  <a:srgbClr val="FFFFFF"/>
                </a:solidFill>
                <a:latin typeface="Poppins"/>
                <a:ea typeface="Poppins"/>
                <a:cs typeface="Poppins"/>
                <a:sym typeface="Poppins"/>
              </a:rPr>
              <a:t>Time Series Analysis: O₃, NO₂, SO₂, and CO</a:t>
            </a:r>
          </a:p>
        </p:txBody>
      </p:sp>
      <p:sp>
        <p:nvSpPr>
          <p:cNvPr id="23" name="TextBox 23"/>
          <p:cNvSpPr txBox="1"/>
          <p:nvPr/>
        </p:nvSpPr>
        <p:spPr>
          <a:xfrm>
            <a:off x="1259398" y="5250854"/>
            <a:ext cx="4073308" cy="904494"/>
          </a:xfrm>
          <a:prstGeom prst="rect">
            <a:avLst/>
          </a:prstGeom>
        </p:spPr>
        <p:txBody>
          <a:bodyPr lIns="0" tIns="0" rIns="0" bIns="0" rtlCol="0" anchor="t">
            <a:spAutoFit/>
          </a:bodyPr>
          <a:lstStyle/>
          <a:p>
            <a:pPr algn="just">
              <a:lnSpc>
                <a:spcPts val="2372"/>
              </a:lnSpc>
            </a:pPr>
            <a:r>
              <a:rPr lang="en-US" sz="2100" spc="-107">
                <a:solidFill>
                  <a:srgbClr val="FFFFFF"/>
                </a:solidFill>
                <a:latin typeface="Poppins"/>
                <a:ea typeface="Poppins"/>
                <a:cs typeface="Poppins"/>
                <a:sym typeface="Poppins"/>
              </a:rPr>
              <a:t>PAI CHART AQI Distribution — Good vs Moderate vs Poor</a:t>
            </a:r>
          </a:p>
          <a:p>
            <a:pPr algn="just">
              <a:lnSpc>
                <a:spcPts val="2372"/>
              </a:lnSpc>
            </a:pPr>
            <a:endParaRPr lang="en-US" sz="2100" spc="-107">
              <a:solidFill>
                <a:srgbClr val="FFFFFF"/>
              </a:solidFill>
              <a:latin typeface="Poppins"/>
              <a:ea typeface="Poppins"/>
              <a:cs typeface="Poppins"/>
              <a:sym typeface="Poppins"/>
            </a:endParaRPr>
          </a:p>
        </p:txBody>
      </p:sp>
    </p:spTree>
  </p:cSld>
  <p:clrMapOvr>
    <a:masterClrMapping/>
  </p:clrMapOvr>
  <p:transition>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53715" y="128630"/>
            <a:ext cx="11634285" cy="10029741"/>
          </a:xfrm>
          <a:custGeom>
            <a:avLst/>
            <a:gdLst/>
            <a:ahLst/>
            <a:cxnLst/>
            <a:rect l="l" t="t" r="r" b="b"/>
            <a:pathLst>
              <a:path w="11634285" h="10029741">
                <a:moveTo>
                  <a:pt x="0" y="0"/>
                </a:moveTo>
                <a:lnTo>
                  <a:pt x="11634285" y="0"/>
                </a:lnTo>
                <a:lnTo>
                  <a:pt x="11634285" y="10029740"/>
                </a:lnTo>
                <a:lnTo>
                  <a:pt x="0" y="10029740"/>
                </a:lnTo>
                <a:lnTo>
                  <a:pt x="0" y="0"/>
                </a:lnTo>
                <a:close/>
              </a:path>
            </a:pathLst>
          </a:custGeom>
          <a:blipFill>
            <a:blip r:embed="rId2"/>
            <a:stretch>
              <a:fillRect l="-1984" r="-47" b="-157"/>
            </a:stretch>
          </a:blipFill>
        </p:spPr>
      </p:sp>
      <p:sp>
        <p:nvSpPr>
          <p:cNvPr id="3" name="TextBox 3"/>
          <p:cNvSpPr txBox="1"/>
          <p:nvPr/>
        </p:nvSpPr>
        <p:spPr>
          <a:xfrm>
            <a:off x="0" y="128630"/>
            <a:ext cx="6653715" cy="943239"/>
          </a:xfrm>
          <a:prstGeom prst="rect">
            <a:avLst/>
          </a:prstGeom>
        </p:spPr>
        <p:txBody>
          <a:bodyPr lIns="0" tIns="0" rIns="0" bIns="0" rtlCol="0" anchor="t">
            <a:spAutoFit/>
          </a:bodyPr>
          <a:lstStyle/>
          <a:p>
            <a:pPr algn="ctr">
              <a:lnSpc>
                <a:spcPts val="3665"/>
              </a:lnSpc>
              <a:spcBef>
                <a:spcPct val="0"/>
              </a:spcBef>
            </a:pPr>
            <a:r>
              <a:rPr lang="en-US" sz="3243" b="1" spc="-165">
                <a:solidFill>
                  <a:srgbClr val="000000"/>
                </a:solidFill>
                <a:latin typeface="Poppins Bold"/>
                <a:ea typeface="Poppins Bold"/>
                <a:cs typeface="Poppins Bold"/>
                <a:sym typeface="Poppins Bold"/>
              </a:rPr>
              <a:t>Multivariate Pairplot of Air Quality Indicators</a:t>
            </a:r>
          </a:p>
        </p:txBody>
      </p:sp>
      <p:sp>
        <p:nvSpPr>
          <p:cNvPr id="4" name="TextBox 4"/>
          <p:cNvSpPr txBox="1"/>
          <p:nvPr/>
        </p:nvSpPr>
        <p:spPr>
          <a:xfrm>
            <a:off x="0" y="1200362"/>
            <a:ext cx="6826389" cy="3943138"/>
          </a:xfrm>
          <a:prstGeom prst="rect">
            <a:avLst/>
          </a:prstGeom>
        </p:spPr>
        <p:txBody>
          <a:bodyPr lIns="0" tIns="0" rIns="0" bIns="0" rtlCol="0" anchor="t">
            <a:spAutoFit/>
          </a:bodyPr>
          <a:lstStyle/>
          <a:p>
            <a:pPr marL="550955" lvl="1" indent="-275477" algn="l">
              <a:lnSpc>
                <a:spcPts val="2883"/>
              </a:lnSpc>
              <a:buFont typeface="Arial"/>
              <a:buChar char="•"/>
            </a:pPr>
            <a:r>
              <a:rPr lang="en-US" sz="2551" spc="-130">
                <a:solidFill>
                  <a:srgbClr val="000000"/>
                </a:solidFill>
                <a:latin typeface="Tex Gyre Pagella"/>
                <a:ea typeface="Tex Gyre Pagella"/>
                <a:cs typeface="Tex Gyre Pagella"/>
                <a:sym typeface="Tex Gyre Pagella"/>
              </a:rPr>
              <a:t>The pairplot shown provides a multivariate correlation analysis between key air pollutants</a:t>
            </a:r>
          </a:p>
          <a:p>
            <a:pPr algn="l">
              <a:lnSpc>
                <a:spcPts val="2883"/>
              </a:lnSpc>
            </a:pPr>
            <a:endParaRPr lang="en-US" sz="2551" spc="-130">
              <a:solidFill>
                <a:srgbClr val="000000"/>
              </a:solidFill>
              <a:latin typeface="Tex Gyre Pagella"/>
              <a:ea typeface="Tex Gyre Pagella"/>
              <a:cs typeface="Tex Gyre Pagella"/>
              <a:sym typeface="Tex Gyre Pagella"/>
            </a:endParaRPr>
          </a:p>
          <a:p>
            <a:pPr marL="550955" lvl="1" indent="-275477" algn="l">
              <a:lnSpc>
                <a:spcPts val="2883"/>
              </a:lnSpc>
              <a:buFont typeface="Arial"/>
              <a:buChar char="•"/>
            </a:pPr>
            <a:r>
              <a:rPr lang="en-US" sz="2551" spc="-130">
                <a:solidFill>
                  <a:srgbClr val="000000"/>
                </a:solidFill>
                <a:latin typeface="Tex Gyre Pagella"/>
                <a:ea typeface="Tex Gyre Pagella"/>
                <a:cs typeface="Tex Gyre Pagella"/>
                <a:sym typeface="Tex Gyre Pagella"/>
              </a:rPr>
              <a:t>PM2.5, PM10, O₃, NO₂, SO₂, CO with the Air Quality Index (AQI) represented by color intensity. </a:t>
            </a:r>
          </a:p>
          <a:p>
            <a:pPr algn="l">
              <a:lnSpc>
                <a:spcPts val="2883"/>
              </a:lnSpc>
            </a:pPr>
            <a:endParaRPr lang="en-US" sz="2551" spc="-130">
              <a:solidFill>
                <a:srgbClr val="000000"/>
              </a:solidFill>
              <a:latin typeface="Tex Gyre Pagella"/>
              <a:ea typeface="Tex Gyre Pagella"/>
              <a:cs typeface="Tex Gyre Pagella"/>
              <a:sym typeface="Tex Gyre Pagella"/>
            </a:endParaRPr>
          </a:p>
          <a:p>
            <a:pPr marL="550955" lvl="1" indent="-275477" algn="l">
              <a:lnSpc>
                <a:spcPts val="2883"/>
              </a:lnSpc>
              <a:buFont typeface="Arial"/>
              <a:buChar char="•"/>
            </a:pPr>
            <a:r>
              <a:rPr lang="en-US" sz="2551" spc="-130">
                <a:solidFill>
                  <a:srgbClr val="000000"/>
                </a:solidFill>
                <a:latin typeface="Tex Gyre Pagella"/>
                <a:ea typeface="Tex Gyre Pagella"/>
                <a:cs typeface="Tex Gyre Pagella"/>
                <a:sym typeface="Tex Gyre Pagella"/>
              </a:rPr>
              <a:t>The pairplot helps identify how strongly different air quality variables are related to each other and how they relate to the Air Quality Index (AQI) (shown by color intensity).</a:t>
            </a:r>
          </a:p>
        </p:txBody>
      </p:sp>
      <p:sp>
        <p:nvSpPr>
          <p:cNvPr id="5" name="TextBox 5"/>
          <p:cNvSpPr txBox="1"/>
          <p:nvPr/>
        </p:nvSpPr>
        <p:spPr>
          <a:xfrm>
            <a:off x="0" y="6106909"/>
            <a:ext cx="6653715" cy="4180091"/>
          </a:xfrm>
          <a:prstGeom prst="rect">
            <a:avLst/>
          </a:prstGeom>
        </p:spPr>
        <p:txBody>
          <a:bodyPr lIns="0" tIns="0" rIns="0" bIns="0" rtlCol="0" anchor="t">
            <a:spAutoFit/>
          </a:bodyPr>
          <a:lstStyle/>
          <a:p>
            <a:pPr marL="537348" lvl="1" indent="-268674" algn="l">
              <a:lnSpc>
                <a:spcPts val="2812"/>
              </a:lnSpc>
              <a:buFont typeface="Arial"/>
              <a:buChar char="•"/>
            </a:pPr>
            <a:r>
              <a:rPr lang="en-US" sz="2488" spc="-126">
                <a:solidFill>
                  <a:srgbClr val="000000"/>
                </a:solidFill>
                <a:latin typeface="Tex Gyre Pagella"/>
                <a:ea typeface="Tex Gyre Pagella"/>
                <a:cs typeface="Tex Gyre Pagella"/>
                <a:sym typeface="Tex Gyre Pagella"/>
              </a:rPr>
              <a:t>Identifying Key Pollutant Relationships with AQI</a:t>
            </a:r>
          </a:p>
          <a:p>
            <a:pPr marL="537348" lvl="1" indent="-268674" algn="l">
              <a:lnSpc>
                <a:spcPts val="2812"/>
              </a:lnSpc>
              <a:buFont typeface="Arial"/>
              <a:buChar char="•"/>
            </a:pPr>
            <a:r>
              <a:rPr lang="en-US" sz="2488" spc="-126">
                <a:solidFill>
                  <a:srgbClr val="000000"/>
                </a:solidFill>
                <a:latin typeface="Tex Gyre Pagella"/>
                <a:ea typeface="Tex Gyre Pagella"/>
                <a:cs typeface="Tex Gyre Pagella"/>
                <a:sym typeface="Tex Gyre Pagella"/>
              </a:rPr>
              <a:t>The color hue in the pairplot represents AQI levels.</a:t>
            </a:r>
          </a:p>
          <a:p>
            <a:pPr marL="537348" lvl="1" indent="-268674" algn="l">
              <a:lnSpc>
                <a:spcPts val="2812"/>
              </a:lnSpc>
              <a:buFont typeface="Arial"/>
              <a:buChar char="•"/>
            </a:pPr>
            <a:r>
              <a:rPr lang="en-US" sz="2488" spc="-126">
                <a:solidFill>
                  <a:srgbClr val="000000"/>
                </a:solidFill>
                <a:latin typeface="Tex Gyre Pagella"/>
                <a:ea typeface="Tex Gyre Pagella"/>
                <a:cs typeface="Tex Gyre Pagella"/>
                <a:sym typeface="Tex Gyre Pagella"/>
              </a:rPr>
              <a:t>By observing which pollutants show darker color points at higher values, we can identify which pollutants influence AQI the most.</a:t>
            </a:r>
          </a:p>
          <a:p>
            <a:pPr marL="537348" lvl="1" indent="-268674" algn="l">
              <a:lnSpc>
                <a:spcPts val="2812"/>
              </a:lnSpc>
              <a:buFont typeface="Arial"/>
              <a:buChar char="•"/>
            </a:pPr>
            <a:r>
              <a:rPr lang="en-US" sz="2488" spc="-126">
                <a:solidFill>
                  <a:srgbClr val="000000"/>
                </a:solidFill>
                <a:latin typeface="Tex Gyre Pagella"/>
                <a:ea typeface="Tex Gyre Pagella"/>
                <a:cs typeface="Tex Gyre Pagella"/>
                <a:sym typeface="Tex Gyre Pagella"/>
              </a:rPr>
              <a:t>For example:</a:t>
            </a:r>
          </a:p>
          <a:p>
            <a:pPr marL="537348" lvl="1" indent="-268674" algn="l">
              <a:lnSpc>
                <a:spcPts val="2812"/>
              </a:lnSpc>
              <a:buFont typeface="Arial"/>
              <a:buChar char="•"/>
            </a:pPr>
            <a:r>
              <a:rPr lang="en-US" sz="2488" spc="-126">
                <a:solidFill>
                  <a:srgbClr val="000000"/>
                </a:solidFill>
                <a:latin typeface="Tex Gyre Pagella"/>
                <a:ea typeface="Tex Gyre Pagella"/>
                <a:cs typeface="Tex Gyre Pagella"/>
                <a:sym typeface="Tex Gyre Pagella"/>
              </a:rPr>
              <a:t>PM2.5 and PM10 show strong correlation with AQI higher values are associated with poor air quality.</a:t>
            </a:r>
          </a:p>
          <a:p>
            <a:pPr marL="537348" lvl="1" indent="-268674" algn="l">
              <a:lnSpc>
                <a:spcPts val="2812"/>
              </a:lnSpc>
              <a:buFont typeface="Arial"/>
              <a:buChar char="•"/>
            </a:pPr>
            <a:r>
              <a:rPr lang="en-US" sz="2488" spc="-126">
                <a:solidFill>
                  <a:srgbClr val="000000"/>
                </a:solidFill>
                <a:latin typeface="Tex Gyre Pagella"/>
                <a:ea typeface="Tex Gyre Pagella"/>
                <a:cs typeface="Tex Gyre Pagella"/>
                <a:sym typeface="Tex Gyre Pagella"/>
              </a:rPr>
              <a:t>This helps in feature selection when building predictive models.</a:t>
            </a:r>
          </a:p>
        </p:txBody>
      </p:sp>
      <p:sp>
        <p:nvSpPr>
          <p:cNvPr id="6" name="TextBox 6"/>
          <p:cNvSpPr txBox="1"/>
          <p:nvPr/>
        </p:nvSpPr>
        <p:spPr>
          <a:xfrm>
            <a:off x="-433247" y="5394666"/>
            <a:ext cx="7692882" cy="442027"/>
          </a:xfrm>
          <a:prstGeom prst="rect">
            <a:avLst/>
          </a:prstGeom>
        </p:spPr>
        <p:txBody>
          <a:bodyPr lIns="0" tIns="0" rIns="0" bIns="0" rtlCol="0" anchor="t">
            <a:spAutoFit/>
          </a:bodyPr>
          <a:lstStyle/>
          <a:p>
            <a:pPr algn="ctr">
              <a:lnSpc>
                <a:spcPts val="3291"/>
              </a:lnSpc>
              <a:spcBef>
                <a:spcPct val="0"/>
              </a:spcBef>
            </a:pPr>
            <a:r>
              <a:rPr lang="en-US" sz="2912" b="1" spc="-148">
                <a:solidFill>
                  <a:srgbClr val="000000"/>
                </a:solidFill>
                <a:latin typeface="Poppins Bold"/>
                <a:ea typeface="Poppins Bold"/>
                <a:cs typeface="Poppins Bold"/>
                <a:sym typeface="Poppins Bold"/>
              </a:rPr>
              <a:t>How the Pairplot Helps in AQI Analysis</a:t>
            </a:r>
          </a:p>
        </p:txBody>
      </p:sp>
    </p:spTree>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14570203" y="4349819"/>
            <a:ext cx="2991104" cy="2991104"/>
          </a:xfrm>
          <a:custGeom>
            <a:avLst/>
            <a:gdLst/>
            <a:ahLst/>
            <a:cxnLst/>
            <a:rect l="l" t="t" r="r" b="b"/>
            <a:pathLst>
              <a:path w="2991104" h="2991104">
                <a:moveTo>
                  <a:pt x="2991104" y="2991104"/>
                </a:moveTo>
                <a:lnTo>
                  <a:pt x="0" y="2991104"/>
                </a:lnTo>
                <a:lnTo>
                  <a:pt x="0" y="0"/>
                </a:lnTo>
                <a:lnTo>
                  <a:pt x="2991104" y="0"/>
                </a:lnTo>
                <a:lnTo>
                  <a:pt x="2991104" y="2991104"/>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47846" y="4349819"/>
            <a:ext cx="6813461" cy="5324864"/>
          </a:xfrm>
          <a:custGeom>
            <a:avLst/>
            <a:gdLst/>
            <a:ahLst/>
            <a:cxnLst/>
            <a:rect l="l" t="t" r="r" b="b"/>
            <a:pathLst>
              <a:path w="6813461" h="5324864">
                <a:moveTo>
                  <a:pt x="0" y="0"/>
                </a:moveTo>
                <a:lnTo>
                  <a:pt x="6813461" y="0"/>
                </a:lnTo>
                <a:lnTo>
                  <a:pt x="6813461" y="5324864"/>
                </a:lnTo>
                <a:lnTo>
                  <a:pt x="0" y="5324864"/>
                </a:lnTo>
                <a:lnTo>
                  <a:pt x="0" y="0"/>
                </a:lnTo>
                <a:close/>
              </a:path>
            </a:pathLst>
          </a:custGeom>
          <a:blipFill>
            <a:blip r:embed="rId4"/>
            <a:stretch>
              <a:fillRect b="-433"/>
            </a:stretch>
          </a:blipFill>
        </p:spPr>
      </p:sp>
      <p:sp>
        <p:nvSpPr>
          <p:cNvPr id="4" name="TextBox 4"/>
          <p:cNvSpPr txBox="1"/>
          <p:nvPr/>
        </p:nvSpPr>
        <p:spPr>
          <a:xfrm>
            <a:off x="625754" y="-76200"/>
            <a:ext cx="17207505" cy="1487894"/>
          </a:xfrm>
          <a:prstGeom prst="rect">
            <a:avLst/>
          </a:prstGeom>
        </p:spPr>
        <p:txBody>
          <a:bodyPr lIns="0" tIns="0" rIns="0" bIns="0" rtlCol="0" anchor="t">
            <a:spAutoFit/>
          </a:bodyPr>
          <a:lstStyle/>
          <a:p>
            <a:pPr algn="ctr">
              <a:lnSpc>
                <a:spcPts val="5980"/>
              </a:lnSpc>
              <a:spcBef>
                <a:spcPct val="0"/>
              </a:spcBef>
            </a:pPr>
            <a:r>
              <a:rPr lang="en-US" sz="4271" b="1" spc="1644">
                <a:solidFill>
                  <a:srgbClr val="0F0E0E"/>
                </a:solidFill>
                <a:latin typeface="Tex Gyre Bonum Bold"/>
                <a:ea typeface="Tex Gyre Bonum Bold"/>
                <a:cs typeface="Tex Gyre Bonum Bold"/>
                <a:sym typeface="Tex Gyre Bonum Bold"/>
              </a:rPr>
              <a:t>ACTUAL VS PREDICTED AQI (LINEAR REGRESSION)</a:t>
            </a:r>
          </a:p>
        </p:txBody>
      </p:sp>
      <p:sp>
        <p:nvSpPr>
          <p:cNvPr id="5" name="TextBox 5"/>
          <p:cNvSpPr txBox="1"/>
          <p:nvPr/>
        </p:nvSpPr>
        <p:spPr>
          <a:xfrm>
            <a:off x="205827" y="1736067"/>
            <a:ext cx="9624923" cy="1040511"/>
          </a:xfrm>
          <a:prstGeom prst="rect">
            <a:avLst/>
          </a:prstGeom>
        </p:spPr>
        <p:txBody>
          <a:bodyPr lIns="0" tIns="0" rIns="0" bIns="0" rtlCol="0" anchor="t">
            <a:spAutoFit/>
          </a:bodyPr>
          <a:lstStyle/>
          <a:p>
            <a:pPr algn="l">
              <a:lnSpc>
                <a:spcPts val="2711"/>
              </a:lnSpc>
              <a:spcBef>
                <a:spcPct val="0"/>
              </a:spcBef>
            </a:pPr>
            <a:r>
              <a:rPr lang="en-US" sz="2399" spc="-122">
                <a:solidFill>
                  <a:srgbClr val="FFFFFF"/>
                </a:solidFill>
                <a:latin typeface="Tex Gyre Bonum"/>
                <a:ea typeface="Tex Gyre Bonum"/>
                <a:cs typeface="Tex Gyre Bonum"/>
                <a:sym typeface="Tex Gyre Bonum"/>
              </a:rPr>
              <a:t>This scatter plot shows the performance of a Linear Regression model in predicting Air Quality Index (AQI) based on pollutant and weather data.</a:t>
            </a:r>
          </a:p>
        </p:txBody>
      </p:sp>
      <p:sp>
        <p:nvSpPr>
          <p:cNvPr id="6" name="TextBox 6"/>
          <p:cNvSpPr txBox="1"/>
          <p:nvPr/>
        </p:nvSpPr>
        <p:spPr>
          <a:xfrm>
            <a:off x="208003" y="2981841"/>
            <a:ext cx="9204996" cy="1296797"/>
          </a:xfrm>
          <a:prstGeom prst="rect">
            <a:avLst/>
          </a:prstGeom>
        </p:spPr>
        <p:txBody>
          <a:bodyPr lIns="0" tIns="0" rIns="0" bIns="0" rtlCol="0" anchor="t">
            <a:spAutoFit/>
          </a:bodyPr>
          <a:lstStyle/>
          <a:p>
            <a:pPr algn="l">
              <a:lnSpc>
                <a:spcPts val="2598"/>
              </a:lnSpc>
              <a:spcBef>
                <a:spcPct val="0"/>
              </a:spcBef>
            </a:pPr>
            <a:r>
              <a:rPr lang="en-US" sz="2299" spc="-117">
                <a:solidFill>
                  <a:srgbClr val="FFFFFF"/>
                </a:solidFill>
                <a:latin typeface="Tex Gyre Bonum"/>
                <a:ea typeface="Tex Gyre Bonum"/>
                <a:cs typeface="Tex Gyre Bonum"/>
                <a:sym typeface="Tex Gyre Bonum"/>
              </a:rPr>
              <a:t>The x-axis shows the actual AQI (real values from the dataset).</a:t>
            </a:r>
          </a:p>
          <a:p>
            <a:pPr algn="l">
              <a:lnSpc>
                <a:spcPts val="2598"/>
              </a:lnSpc>
              <a:spcBef>
                <a:spcPct val="0"/>
              </a:spcBef>
            </a:pPr>
            <a:r>
              <a:rPr lang="en-US" sz="2299" spc="-117">
                <a:solidFill>
                  <a:srgbClr val="FFFFFF"/>
                </a:solidFill>
                <a:latin typeface="Tex Gyre Bonum"/>
                <a:ea typeface="Tex Gyre Bonum"/>
                <a:cs typeface="Tex Gyre Bonum"/>
                <a:sym typeface="Tex Gyre Bonum"/>
              </a:rPr>
              <a:t>The y-axis shows the predicted AQI (what the model predicted).</a:t>
            </a:r>
          </a:p>
          <a:p>
            <a:pPr algn="l">
              <a:lnSpc>
                <a:spcPts val="2598"/>
              </a:lnSpc>
              <a:spcBef>
                <a:spcPct val="0"/>
              </a:spcBef>
            </a:pPr>
            <a:r>
              <a:rPr lang="en-US" sz="2299" spc="-117">
                <a:solidFill>
                  <a:srgbClr val="FFFFFF"/>
                </a:solidFill>
                <a:latin typeface="Tex Gyre Bonum"/>
                <a:ea typeface="Tex Gyre Bonum"/>
                <a:cs typeface="Tex Gyre Bonum"/>
                <a:sym typeface="Tex Gyre Bonum"/>
              </a:rPr>
              <a:t>Ideally, if predictions are perfect, all dots would lie exactly on the dashed black line.</a:t>
            </a:r>
          </a:p>
        </p:txBody>
      </p:sp>
      <p:graphicFrame>
        <p:nvGraphicFramePr>
          <p:cNvPr id="7" name="Object 7"/>
          <p:cNvGraphicFramePr/>
          <p:nvPr/>
        </p:nvGraphicFramePr>
        <p:xfrm>
          <a:off x="208003" y="4464852"/>
          <a:ext cx="2514600" cy="2514600"/>
        </p:xfrm>
        <a:graphic>
          <a:graphicData uri="http://schemas.openxmlformats.org/presentationml/2006/ole">
            <mc:AlternateContent xmlns:mc="http://schemas.openxmlformats.org/markup-compatibility/2006">
              <mc:Choice xmlns:v="urn:schemas-microsoft-com:vml" Requires="v">
                <p:oleObj name="Worksheet" r:id="rId5" imgW="3009900" imgH="3009900" progId="Excel.Sheet.12">
                  <p:embed/>
                </p:oleObj>
              </mc:Choice>
              <mc:Fallback>
                <p:oleObj name="Worksheet" r:id="rId5" imgW="3009900" imgH="3009900" progId="Excel.Sheet.12">
                  <p:embed/>
                  <p:pic>
                    <p:nvPicPr>
                      <p:cNvPr id="0" name=""/>
                      <p:cNvPicPr/>
                      <p:nvPr/>
                    </p:nvPicPr>
                    <p:blipFill>
                      <a:blip r:embed="rId6"/>
                      <a:stretch>
                        <a:fillRect/>
                      </a:stretch>
                    </p:blipFill>
                    <p:spPr>
                      <a:xfrm>
                        <a:off x="208003" y="4464852"/>
                        <a:ext cx="2514600" cy="2514600"/>
                      </a:xfrm>
                      <a:prstGeom prst="rect">
                        <a:avLst/>
                      </a:prstGeom>
                    </p:spPr>
                  </p:pic>
                </p:oleObj>
              </mc:Fallback>
            </mc:AlternateContent>
          </a:graphicData>
        </a:graphic>
      </p:graphicFrame>
    </p:spTree>
  </p:cSld>
  <p:clrMapOvr>
    <a:masterClrMapping/>
  </p:clrMapOvr>
  <p:transition>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1443</Words>
  <Application>Microsoft Office PowerPoint</Application>
  <PresentationFormat>Custom</PresentationFormat>
  <Paragraphs>139</Paragraphs>
  <Slides>17</Slides>
  <Notes>0</Notes>
  <HiddenSlides>0</HiddenSlides>
  <MMClips>6</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33" baseType="lpstr">
      <vt:lpstr>Tex Gyre Pagella</vt:lpstr>
      <vt:lpstr>Arial</vt:lpstr>
      <vt:lpstr>Abril Fatface</vt:lpstr>
      <vt:lpstr>Lovelo</vt:lpstr>
      <vt:lpstr>RQND Pro Wide</vt:lpstr>
      <vt:lpstr>Feeling Passionate</vt:lpstr>
      <vt:lpstr>Poppins Bold</vt:lpstr>
      <vt:lpstr>Open Sans Bold</vt:lpstr>
      <vt:lpstr>Calibri</vt:lpstr>
      <vt:lpstr>Tex Gyre Bonum</vt:lpstr>
      <vt:lpstr>Poppins</vt:lpstr>
      <vt:lpstr>Tex Gyre Bonum Bold</vt:lpstr>
      <vt:lpstr>Tex Gyre Pagella Bold</vt:lpstr>
      <vt:lpstr>Mokoto</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Green and white fresh air video</dc:title>
  <dc:creator>HP</dc:creator>
  <cp:lastModifiedBy>CHARAN GOWDA</cp:lastModifiedBy>
  <cp:revision>1</cp:revision>
  <dcterms:created xsi:type="dcterms:W3CDTF">2006-08-16T00:00:00Z</dcterms:created>
  <dcterms:modified xsi:type="dcterms:W3CDTF">2025-06-26T14:25:48Z</dcterms:modified>
  <dc:identifier>DAGq9e6OE4k</dc:identifier>
</cp:coreProperties>
</file>